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385" r:id="rId3"/>
    <p:sldId id="430" r:id="rId4"/>
    <p:sldId id="337" r:id="rId5"/>
    <p:sldId id="339" r:id="rId6"/>
    <p:sldId id="310" r:id="rId7"/>
    <p:sldId id="436" r:id="rId8"/>
    <p:sldId id="299" r:id="rId9"/>
    <p:sldId id="291" r:id="rId10"/>
    <p:sldId id="309" r:id="rId11"/>
    <p:sldId id="296" r:id="rId12"/>
    <p:sldId id="432" r:id="rId13"/>
    <p:sldId id="345" r:id="rId14"/>
    <p:sldId id="352" r:id="rId15"/>
    <p:sldId id="360" r:id="rId16"/>
    <p:sldId id="364" r:id="rId17"/>
    <p:sldId id="363" r:id="rId18"/>
    <p:sldId id="362" r:id="rId19"/>
    <p:sldId id="425" r:id="rId20"/>
    <p:sldId id="433" r:id="rId21"/>
    <p:sldId id="435" r:id="rId22"/>
    <p:sldId id="396" r:id="rId23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 dongjun" initials="sd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E"/>
    <a:srgbClr val="558ED5"/>
    <a:srgbClr val="7963B1"/>
    <a:srgbClr val="545BB8"/>
    <a:srgbClr val="8C4AC2"/>
    <a:srgbClr val="02FFC3"/>
    <a:srgbClr val="FF1494"/>
    <a:srgbClr val="E076AE"/>
    <a:srgbClr val="CDFFF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89214" autoAdjust="0"/>
  </p:normalViewPr>
  <p:slideViewPr>
    <p:cSldViewPr>
      <p:cViewPr varScale="1">
        <p:scale>
          <a:sx n="73" d="100"/>
          <a:sy n="73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6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hin\Desktop\Chapter%201%20result%20(slag%20b%20changed)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shin\Desktop\for%20Shin%203rd%20paper.xlsx" TargetMode="Externa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shin\Desktop\Chapter%201%20result%20(slag%20b%20changed)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hin\Desktop\my%20paper\1st%20paper\Chapter%201%20result%20(slag%20b%20changed).xlsx" TargetMode="External"/><Relationship Id="rId1" Type="http://schemas.openxmlformats.org/officeDocument/2006/relationships/themeOverride" Target="../theme/themeOverride3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hin\Desktop\my%20paper\1st%20paper\Chapter%201%20result%20(slag%20b%20changed).xlsx" TargetMode="External"/><Relationship Id="rId1" Type="http://schemas.openxmlformats.org/officeDocument/2006/relationships/themeOverride" Target="../theme/themeOverride4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hin\Desktop\Chapter%201%20result%20(slag%20b%20changed).xlsx" TargetMode="External"/><Relationship Id="rId1" Type="http://schemas.openxmlformats.org/officeDocument/2006/relationships/themeOverride" Target="../theme/themeOverride5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shin\Desktop\Mass%20balance%20(nomalized).xlsx" TargetMode="External"/><Relationship Id="rId1" Type="http://schemas.openxmlformats.org/officeDocument/2006/relationships/themeOverride" Target="../theme/themeOverride6.xml"/><Relationship Id="rId5" Type="http://schemas.microsoft.com/office/2011/relationships/chartStyle" Target="style6.xml"/><Relationship Id="rId4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shin\Desktop\Mass%20balance%20(nomalized).xlsx" TargetMode="External"/><Relationship Id="rId1" Type="http://schemas.openxmlformats.org/officeDocument/2006/relationships/themeOverride" Target="../theme/themeOverride7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shin\Desktop\Chapter%203.xlsx" TargetMode="Externa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shin\Desktop\Chapter%203.xlsx" TargetMode="External"/><Relationship Id="rId1" Type="http://schemas.openxmlformats.org/officeDocument/2006/relationships/themeOverride" Target="../theme/themeOverride8.xml"/><Relationship Id="rId5" Type="http://schemas.microsoft.com/office/2011/relationships/chartStyle" Target="style9.xml"/><Relationship Id="rId4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2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n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(a) Composition changes of Slag B (C/S = 1.19)</a:t>
            </a:r>
          </a:p>
        </c:rich>
      </c:tx>
      <c:layout>
        <c:manualLayout>
          <c:xMode val="edge"/>
          <c:yMode val="edge"/>
          <c:x val="0.17692956013852024"/>
          <c:y val="0.105026366731192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'Figure 3'!$B$4</c:f>
              <c:strCache>
                <c:ptCount val="1"/>
                <c:pt idx="0">
                  <c:v>Al2O3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3'!$C$4:$F$4</c:f>
              <c:numCache>
                <c:formatCode>0.00</c:formatCode>
                <c:ptCount val="4"/>
                <c:pt idx="0">
                  <c:v>10.31832236772888</c:v>
                </c:pt>
                <c:pt idx="1">
                  <c:v>33.2922485980136</c:v>
                </c:pt>
                <c:pt idx="2">
                  <c:v>37.982804194590358</c:v>
                </c:pt>
                <c:pt idx="3" formatCode="General">
                  <c:v>40.449912473531739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65-44D3-BCBE-C8EAE9CF4969}"/>
            </c:ext>
          </c:extLst>
        </c:ser>
        <c:ser>
          <c:idx val="1"/>
          <c:order val="1"/>
          <c:tx>
            <c:strRef>
              <c:f>'Figure 3'!$B$5</c:f>
              <c:strCache>
                <c:ptCount val="1"/>
                <c:pt idx="0">
                  <c:v>CaO</c:v>
                </c:pt>
              </c:strCache>
            </c:strRef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3'!$C$5:$F$5</c:f>
              <c:numCache>
                <c:formatCode>0.00</c:formatCode>
                <c:ptCount val="4"/>
                <c:pt idx="0">
                  <c:v>24.692945624923755</c:v>
                </c:pt>
                <c:pt idx="1">
                  <c:v>30.129386987095501</c:v>
                </c:pt>
                <c:pt idx="2">
                  <c:v>28.770689824267599</c:v>
                </c:pt>
                <c:pt idx="3" formatCode="General">
                  <c:v>29.038344641074428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65-44D3-BCBE-C8EAE9CF4969}"/>
            </c:ext>
          </c:extLst>
        </c:ser>
        <c:ser>
          <c:idx val="2"/>
          <c:order val="2"/>
          <c:tx>
            <c:strRef>
              <c:f>'Figure 3'!$B$6</c:f>
              <c:strCache>
                <c:ptCount val="1"/>
                <c:pt idx="0">
                  <c:v>FeO</c:v>
                </c:pt>
              </c:strCache>
            </c:strRef>
          </c:tx>
          <c:spPr>
            <a:ln w="6350" cap="rnd">
              <a:solidFill>
                <a:sysClr val="windowText" lastClr="00000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3'!$C$6:$F$6</c:f>
              <c:numCache>
                <c:formatCode>0.00</c:formatCode>
                <c:ptCount val="4"/>
                <c:pt idx="0">
                  <c:v>30.235611467500878</c:v>
                </c:pt>
                <c:pt idx="1">
                  <c:v>0.63552541310538324</c:v>
                </c:pt>
                <c:pt idx="2">
                  <c:v>0.41676096289684911</c:v>
                </c:pt>
                <c:pt idx="3" formatCode="General">
                  <c:v>0.49189455030177587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65-44D3-BCBE-C8EAE9CF4969}"/>
            </c:ext>
          </c:extLst>
        </c:ser>
        <c:ser>
          <c:idx val="3"/>
          <c:order val="3"/>
          <c:tx>
            <c:strRef>
              <c:f>'Figure 3'!$B$7</c:f>
              <c:strCache>
                <c:ptCount val="1"/>
                <c:pt idx="0">
                  <c:v>MgO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7"/>
            <c:spPr>
              <a:noFill/>
              <a:ln w="15875">
                <a:solidFill>
                  <a:srgbClr val="00B05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3'!$C$7:$F$7</c:f>
              <c:numCache>
                <c:formatCode>0.00</c:formatCode>
                <c:ptCount val="4"/>
                <c:pt idx="0">
                  <c:v>3.695981478777334</c:v>
                </c:pt>
                <c:pt idx="1">
                  <c:v>3.5100523002054609</c:v>
                </c:pt>
                <c:pt idx="2">
                  <c:v>3.1903258470540563</c:v>
                </c:pt>
                <c:pt idx="3" formatCode="General">
                  <c:v>3.06468623972069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665-44D3-BCBE-C8EAE9CF4969}"/>
            </c:ext>
          </c:extLst>
        </c:ser>
        <c:ser>
          <c:idx val="4"/>
          <c:order val="4"/>
          <c:tx>
            <c:strRef>
              <c:f>'Figure 3'!$B$8</c:f>
              <c:strCache>
                <c:ptCount val="1"/>
                <c:pt idx="0">
                  <c:v>MnO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3'!$C$8:$F$8</c:f>
              <c:numCache>
                <c:formatCode>0.00</c:formatCode>
                <c:ptCount val="4"/>
                <c:pt idx="0">
                  <c:v>6.1151258043356194</c:v>
                </c:pt>
                <c:pt idx="1">
                  <c:v>4.6901880793903867</c:v>
                </c:pt>
                <c:pt idx="2">
                  <c:v>3.9696344851300198</c:v>
                </c:pt>
                <c:pt idx="3" formatCode="General">
                  <c:v>1.9761365640048212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665-44D3-BCBE-C8EAE9CF4969}"/>
            </c:ext>
          </c:extLst>
        </c:ser>
        <c:ser>
          <c:idx val="5"/>
          <c:order val="5"/>
          <c:tx>
            <c:strRef>
              <c:f>'Figure 3'!$B$9</c:f>
              <c:strCache>
                <c:ptCount val="1"/>
                <c:pt idx="0">
                  <c:v>P2O5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3'!$C$9:$F$9</c:f>
              <c:numCache>
                <c:formatCode>0.00</c:formatCode>
                <c:ptCount val="4"/>
                <c:pt idx="0">
                  <c:v>4.2248189258422402</c:v>
                </c:pt>
                <c:pt idx="1">
                  <c:v>2.4783249483229071</c:v>
                </c:pt>
                <c:pt idx="2">
                  <c:v>1.3129062486070933</c:v>
                </c:pt>
                <c:pt idx="3" formatCode="General">
                  <c:v>6.7919991837079197E-2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665-44D3-BCBE-C8EAE9CF4969}"/>
            </c:ext>
          </c:extLst>
        </c:ser>
        <c:ser>
          <c:idx val="6"/>
          <c:order val="6"/>
          <c:tx>
            <c:strRef>
              <c:f>'Figure 3'!$B$10</c:f>
              <c:strCache>
                <c:ptCount val="1"/>
                <c:pt idx="0">
                  <c:v>SiO2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3'!$C$10:$F$10</c:f>
              <c:numCache>
                <c:formatCode>0.00</c:formatCode>
                <c:ptCount val="4"/>
                <c:pt idx="0">
                  <c:v>20.717194330891292</c:v>
                </c:pt>
                <c:pt idx="1">
                  <c:v>25.264273673866754</c:v>
                </c:pt>
                <c:pt idx="2">
                  <c:v>24.356878437454029</c:v>
                </c:pt>
                <c:pt idx="3" formatCode="General">
                  <c:v>24.911105539529476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665-44D3-BCBE-C8EAE9CF4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68064"/>
        <c:axId val="156968640"/>
      </c:scatterChart>
      <c:valAx>
        <c:axId val="156968064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56968640"/>
        <c:crosses val="autoZero"/>
        <c:crossBetween val="midCat"/>
      </c:valAx>
      <c:valAx>
        <c:axId val="156968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Composition (Mass%)</a:t>
                </a:r>
                <a:endParaRPr lang="ko-K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8558965657932958E-2"/>
              <c:y val="0.375862759495360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696806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5896757622313737"/>
          <c:y val="0.18439609712532426"/>
          <c:w val="0.17478639434522841"/>
          <c:h val="0.6731650895732295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2191757501191"/>
          <c:y val="2.7902593782774814E-2"/>
          <c:w val="0.79197940672125877"/>
          <c:h val="0.84073849206349205"/>
        </c:manualLayout>
      </c:layout>
      <c:scatterChart>
        <c:scatterStyle val="lineMarker"/>
        <c:varyColors val="0"/>
        <c:ser>
          <c:idx val="0"/>
          <c:order val="0"/>
          <c:tx>
            <c:v>aMnO=1; aP2O5=1E-13</c:v>
          </c:tx>
          <c:spPr>
            <a:ln w="127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'thermo cal'!$P$7:$P$17</c:f>
              <c:numCache>
                <c:formatCode>General</c:formatCode>
                <c:ptCount val="11"/>
                <c:pt idx="0">
                  <c:v>1.007001000000016E-4</c:v>
                </c:pt>
                <c:pt idx="1">
                  <c:v>5.910000999999578E-4</c:v>
                </c:pt>
                <c:pt idx="2">
                  <c:v>1.6822001000001579E-3</c:v>
                </c:pt>
                <c:pt idx="3">
                  <c:v>6.3155001000037717E-3</c:v>
                </c:pt>
                <c:pt idx="4">
                  <c:v>2.0613600100006266E-2</c:v>
                </c:pt>
                <c:pt idx="5">
                  <c:v>3.4643600100006874E-2</c:v>
                </c:pt>
                <c:pt idx="6">
                  <c:v>5.1063600100011902E-2</c:v>
                </c:pt>
                <c:pt idx="7">
                  <c:v>6.8693600100013005E-2</c:v>
                </c:pt>
                <c:pt idx="8">
                  <c:v>0.26835360010008458</c:v>
                </c:pt>
                <c:pt idx="9">
                  <c:v>0.37835360010008467</c:v>
                </c:pt>
                <c:pt idx="10">
                  <c:v>0.46835360010008475</c:v>
                </c:pt>
              </c:numCache>
            </c:numRef>
          </c:xVal>
          <c:yVal>
            <c:numRef>
              <c:f>'thermo cal'!$L$7:$L$17</c:f>
              <c:numCache>
                <c:formatCode>General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0.05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0.4</c:v>
                </c:pt>
                <c:pt idx="9">
                  <c:v>0.6</c:v>
                </c:pt>
                <c:pt idx="10">
                  <c:v>0.8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79-4213-A675-64916BEE16D9}"/>
            </c:ext>
          </c:extLst>
        </c:ser>
        <c:ser>
          <c:idx val="1"/>
          <c:order val="1"/>
          <c:tx>
            <c:v>aMnO=0.01; aP2O5=1E-13</c:v>
          </c:tx>
          <c:spPr>
            <a:ln w="12700" cap="rnd">
              <a:solidFill>
                <a:srgbClr val="2525FE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'thermo cal'!$P$20:$P$28</c:f>
              <c:numCache>
                <c:formatCode>General</c:formatCode>
                <c:ptCount val="9"/>
                <c:pt idx="0">
                  <c:v>9.670000000000151E-5</c:v>
                </c:pt>
                <c:pt idx="1">
                  <c:v>1.4927000000000505E-3</c:v>
                </c:pt>
                <c:pt idx="2">
                  <c:v>2.4993700000006086E-2</c:v>
                </c:pt>
                <c:pt idx="3">
                  <c:v>0.12901360009999518</c:v>
                </c:pt>
                <c:pt idx="4">
                  <c:v>0.25835360010008457</c:v>
                </c:pt>
                <c:pt idx="5">
                  <c:v>0.38835360010008468</c:v>
                </c:pt>
                <c:pt idx="6">
                  <c:v>0.60000000000000031</c:v>
                </c:pt>
                <c:pt idx="7">
                  <c:v>0.72000000000000042</c:v>
                </c:pt>
                <c:pt idx="8">
                  <c:v>0.75000000000000044</c:v>
                </c:pt>
              </c:numCache>
            </c:numRef>
          </c:xVal>
          <c:yVal>
            <c:numRef>
              <c:f>'thermo cal'!$L$20:$L$28</c:f>
              <c:numCache>
                <c:formatCode>General</c:formatCode>
                <c:ptCount val="9"/>
                <c:pt idx="0">
                  <c:v>1E-4</c:v>
                </c:pt>
                <c:pt idx="1">
                  <c:v>2.9999999999999997E-4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8.0000000000000002E-3</c:v>
                </c:pt>
                <c:pt idx="5">
                  <c:v>0.02</c:v>
                </c:pt>
                <c:pt idx="6">
                  <c:v>0.08</c:v>
                </c:pt>
                <c:pt idx="7">
                  <c:v>0.16</c:v>
                </c:pt>
                <c:pt idx="8">
                  <c:v>0.18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79-4213-A675-64916BEE16D9}"/>
            </c:ext>
          </c:extLst>
        </c:ser>
        <c:ser>
          <c:idx val="3"/>
          <c:order val="2"/>
          <c:tx>
            <c:v>aMnO=1; aP2O5=1</c:v>
          </c:tx>
          <c:spPr>
            <a:ln w="12700" cap="rnd">
              <a:solidFill>
                <a:srgbClr val="FF000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'thermo cal'!$P$32:$P$40</c:f>
              <c:numCache>
                <c:formatCode>General</c:formatCode>
                <c:ptCount val="9"/>
                <c:pt idx="0">
                  <c:v>2.9907000999986493E-3</c:v>
                </c:pt>
                <c:pt idx="1">
                  <c:v>3.5363600100007095E-2</c:v>
                </c:pt>
                <c:pt idx="2">
                  <c:v>0.16491360010003109</c:v>
                </c:pt>
                <c:pt idx="3">
                  <c:v>0.31835360010008462</c:v>
                </c:pt>
                <c:pt idx="4">
                  <c:v>0.45835360010008475</c:v>
                </c:pt>
                <c:pt idx="5">
                  <c:v>0.58835360010008486</c:v>
                </c:pt>
                <c:pt idx="6">
                  <c:v>0.79835360010008505</c:v>
                </c:pt>
                <c:pt idx="7">
                  <c:v>0.92835360010008516</c:v>
                </c:pt>
                <c:pt idx="8">
                  <c:v>0.94835360010008518</c:v>
                </c:pt>
              </c:numCache>
            </c:numRef>
          </c:xVal>
          <c:yVal>
            <c:numRef>
              <c:f>'thermo cal'!$L$32:$L$40</c:f>
              <c:numCache>
                <c:formatCode>General</c:formatCode>
                <c:ptCount val="9"/>
                <c:pt idx="0">
                  <c:v>1E-4</c:v>
                </c:pt>
                <c:pt idx="1">
                  <c:v>2.9999999999999997E-4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8.0000000000000002E-3</c:v>
                </c:pt>
                <c:pt idx="5">
                  <c:v>0.02</c:v>
                </c:pt>
                <c:pt idx="6">
                  <c:v>0.08</c:v>
                </c:pt>
                <c:pt idx="7">
                  <c:v>0.16</c:v>
                </c:pt>
                <c:pt idx="8">
                  <c:v>0.18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B36-4E44-8D4C-68DBC9ADA060}"/>
            </c:ext>
          </c:extLst>
        </c:ser>
        <c:ser>
          <c:idx val="4"/>
          <c:order val="3"/>
          <c:tx>
            <c:v>aMnO=0.01; aP2O5=1</c:v>
          </c:tx>
          <c:spPr>
            <a:ln w="12700" cap="rnd">
              <a:solidFill>
                <a:srgbClr val="2525FE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'thermo cal'!$AR$20:$AR$28</c:f>
              <c:numCache>
                <c:formatCode>General</c:formatCode>
                <c:ptCount val="9"/>
                <c:pt idx="0">
                  <c:v>2.9999999999999988E-3</c:v>
                </c:pt>
                <c:pt idx="1">
                  <c:v>3.5399999999999987E-2</c:v>
                </c:pt>
                <c:pt idx="2">
                  <c:v>0.16489999999999816</c:v>
                </c:pt>
                <c:pt idx="3">
                  <c:v>0.41269999999997087</c:v>
                </c:pt>
                <c:pt idx="4">
                  <c:v>0.58689999999995168</c:v>
                </c:pt>
                <c:pt idx="5">
                  <c:v>0.69149999999994016</c:v>
                </c:pt>
                <c:pt idx="6">
                  <c:v>0.80259999999992793</c:v>
                </c:pt>
                <c:pt idx="7">
                  <c:v>0.9253999999999144</c:v>
                </c:pt>
                <c:pt idx="8">
                  <c:v>0.94819999999991189</c:v>
                </c:pt>
              </c:numCache>
            </c:numRef>
          </c:xVal>
          <c:yVal>
            <c:numRef>
              <c:f>'thermo cal'!$AN$20:$AN$28</c:f>
              <c:numCache>
                <c:formatCode>General</c:formatCode>
                <c:ptCount val="9"/>
                <c:pt idx="0">
                  <c:v>1E-4</c:v>
                </c:pt>
                <c:pt idx="1">
                  <c:v>2.9999999999999997E-4</c:v>
                </c:pt>
                <c:pt idx="2">
                  <c:v>1E-3</c:v>
                </c:pt>
                <c:pt idx="3">
                  <c:v>6.0000000000000001E-3</c:v>
                </c:pt>
                <c:pt idx="4">
                  <c:v>0.02</c:v>
                </c:pt>
                <c:pt idx="5">
                  <c:v>0.04</c:v>
                </c:pt>
                <c:pt idx="6">
                  <c:v>0.08</c:v>
                </c:pt>
                <c:pt idx="7">
                  <c:v>0.16</c:v>
                </c:pt>
                <c:pt idx="8">
                  <c:v>0.18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B36-4E44-8D4C-68DBC9ADA060}"/>
            </c:ext>
          </c:extLst>
        </c:ser>
        <c:ser>
          <c:idx val="2"/>
          <c:order val="4"/>
          <c:tx>
            <c:v>Metal comp. after 10 min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'thermo cal'!$D$32:$D$35</c:f>
              <c:numCache>
                <c:formatCode>General</c:formatCode>
                <c:ptCount val="4"/>
                <c:pt idx="0">
                  <c:v>5.1236711935769105E-2</c:v>
                </c:pt>
                <c:pt idx="1">
                  <c:v>7.6442139730156441E-2</c:v>
                </c:pt>
                <c:pt idx="2">
                  <c:v>7.5484833298263679E-2</c:v>
                </c:pt>
                <c:pt idx="3">
                  <c:v>6.4544142408170857E-2</c:v>
                </c:pt>
              </c:numCache>
            </c:numRef>
          </c:xVal>
          <c:yVal>
            <c:numRef>
              <c:f>'thermo cal'!$C$32:$C$35</c:f>
              <c:numCache>
                <c:formatCode>General</c:formatCode>
                <c:ptCount val="4"/>
                <c:pt idx="0">
                  <c:v>1.7519829699221378E-3</c:v>
                </c:pt>
                <c:pt idx="1">
                  <c:v>9.3558306328157086E-3</c:v>
                </c:pt>
                <c:pt idx="2">
                  <c:v>4.3563745271296826E-2</c:v>
                </c:pt>
                <c:pt idx="3">
                  <c:v>0.13145742870485577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79-4213-A675-64916BEE1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06752"/>
        <c:axId val="186686784"/>
      </c:scatterChart>
      <c:valAx>
        <c:axId val="186706752"/>
        <c:scaling>
          <c:logBase val="10"/>
          <c:orientation val="minMax"/>
          <c:min val="1.0000000000000003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Molar</a:t>
                </a:r>
                <a:r>
                  <a:rPr lang="en-US" altLang="ja-JP" sz="14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ratio of P in metal, </a:t>
                </a:r>
                <a:r>
                  <a:rPr lang="en-US" altLang="ja-JP" sz="1400" b="0" i="0" u="none" strike="noStrike" baseline="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en-US" altLang="ja-JP" sz="1400" b="0" i="1" u="none" strike="noStrike" baseline="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altLang="ja-JP" sz="1400" b="0" i="0" u="none" strike="noStrike" baseline="-2500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endParaRPr lang="ja-JP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3072391229132958"/>
              <c:y val="0.935454904784121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5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86784"/>
        <c:crosses val="autoZero"/>
        <c:crossBetween val="midCat"/>
      </c:valAx>
      <c:valAx>
        <c:axId val="186686784"/>
        <c:scaling>
          <c:logBase val="10"/>
          <c:orientation val="minMax"/>
          <c:min val="1.0000000000000003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ja-JP" sz="1400" b="0" i="0" baseline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Molar ratio of </a:t>
                </a:r>
                <a:r>
                  <a:rPr lang="en-US" altLang="ja-JP" sz="1400" b="0" i="0" baseline="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altLang="ja-JP" sz="1400" b="0" i="0" baseline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in metal, </a:t>
                </a:r>
                <a:r>
                  <a:rPr lang="en-US" altLang="ja-JP" sz="1400" b="0" i="0" baseline="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en-US" altLang="ja-JP" sz="1400" b="0" i="1" baseline="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altLang="ja-JP" sz="1400" b="0" i="0" baseline="-25000" dirty="0" err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endParaRPr lang="ja-JP" altLang="ja-JP" sz="1400" baseline="-25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4887304595191545E-3"/>
              <c:y val="0.176762561387932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5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706752"/>
        <c:crosses val="autoZero"/>
        <c:crossBetween val="midCat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1567862539260696"/>
          <c:y val="5.0454610851610918E-2"/>
          <c:w val="0.42631468440915843"/>
          <c:h val="0.3541148401810397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5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2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(b) Compositions of reduced metal from Slag B</a:t>
            </a:r>
            <a:endParaRPr lang="ko-K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7072883211417814"/>
          <c:y val="0.1732290019539666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814945631868153"/>
          <c:y val="0.16020728790286079"/>
          <c:w val="0.77324453118815284"/>
          <c:h val="0.601112791131886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3'!$B$16</c:f>
              <c:strCache>
                <c:ptCount val="1"/>
                <c:pt idx="0">
                  <c:v>Mn</c:v>
                </c:pt>
              </c:strCache>
            </c:strRef>
          </c:tx>
          <c:spPr>
            <a:ln w="6350" cap="rnd">
              <a:solidFill>
                <a:srgbClr val="0000FF">
                  <a:alpha val="99000"/>
                </a:srgb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00FF">
                  <a:alpha val="96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'Figure 3'!$C$15:$F$15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3'!$C$16:$F$16</c:f>
              <c:numCache>
                <c:formatCode>General</c:formatCode>
                <c:ptCount val="4"/>
                <c:pt idx="0">
                  <c:v>0</c:v>
                </c:pt>
                <c:pt idx="1">
                  <c:v>4.1511985204226178</c:v>
                </c:pt>
                <c:pt idx="2">
                  <c:v>5.9927455130460592</c:v>
                </c:pt>
                <c:pt idx="3">
                  <c:v>7.6958929225950952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1B-47CB-9D13-D8EEC379C356}"/>
            </c:ext>
          </c:extLst>
        </c:ser>
        <c:ser>
          <c:idx val="1"/>
          <c:order val="1"/>
          <c:tx>
            <c:strRef>
              <c:f>'Figure 3'!$B$17</c:f>
              <c:strCache>
                <c:ptCount val="1"/>
                <c:pt idx="0">
                  <c:v>P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'Figure 3'!$C$15:$F$15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3'!$C$17:$F$17</c:f>
              <c:numCache>
                <c:formatCode>General</c:formatCode>
                <c:ptCount val="4"/>
                <c:pt idx="0">
                  <c:v>0</c:v>
                </c:pt>
                <c:pt idx="1">
                  <c:v>3.4584921628279854</c:v>
                </c:pt>
                <c:pt idx="2">
                  <c:v>5.0977149841795777</c:v>
                </c:pt>
                <c:pt idx="3">
                  <c:v>7.1769434907371945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81B-47CB-9D13-D8EEC379C356}"/>
            </c:ext>
          </c:extLst>
        </c:ser>
        <c:ser>
          <c:idx val="2"/>
          <c:order val="2"/>
          <c:tx>
            <c:strRef>
              <c:f>'Figure 3'!$B$18</c:f>
              <c:strCache>
                <c:ptCount val="1"/>
                <c:pt idx="0">
                  <c:v>C</c:v>
                </c:pt>
              </c:strCache>
            </c:strRef>
          </c:tx>
          <c:spPr>
            <a:ln w="6350" cap="rnd">
              <a:solidFill>
                <a:sysClr val="windowText" lastClr="00000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dPt>
            <c:idx val="1"/>
            <c:bubble3D val="0"/>
            <c:spPr>
              <a:ln w="6350" cap="rnd">
                <a:solidFill>
                  <a:sysClr val="windowText" lastClr="00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1B-47CB-9D13-D8EEC379C356}"/>
              </c:ext>
            </c:extLst>
          </c:dPt>
          <c:xVal>
            <c:numRef>
              <c:f>'Figure 3'!$C$15:$F$15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3'!$C$18:$F$18</c:f>
              <c:numCache>
                <c:formatCode>General</c:formatCode>
                <c:ptCount val="4"/>
                <c:pt idx="0">
                  <c:v>4</c:v>
                </c:pt>
                <c:pt idx="1">
                  <c:v>2.6523212271695105</c:v>
                </c:pt>
                <c:pt idx="2">
                  <c:v>2.3115905749421546</c:v>
                </c:pt>
                <c:pt idx="3">
                  <c:v>2.1408169082035999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81B-47CB-9D13-D8EEC379C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66912"/>
        <c:axId val="156967488"/>
      </c:scatterChart>
      <c:valAx>
        <c:axId val="156966912"/>
        <c:scaling>
          <c:orientation val="minMax"/>
          <c:max val="1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6967488"/>
        <c:crosses val="autoZero"/>
        <c:crossBetween val="midCat"/>
      </c:valAx>
      <c:valAx>
        <c:axId val="156967488"/>
        <c:scaling>
          <c:orientation val="minMax"/>
          <c:max val="1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Composition (Mass%)</a:t>
                </a:r>
                <a:endParaRPr lang="ko-KR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518066605061535E-2"/>
              <c:y val="0.131470119825311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6966912"/>
        <c:crosses val="autoZero"/>
        <c:crossBetween val="midCat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5472069116360441"/>
          <c:y val="0.3696123426739969"/>
          <c:w val="0.19399305555555554"/>
          <c:h val="0.312951095020672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n-CL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(a) Partition of </a:t>
            </a:r>
            <a:r>
              <a:rPr lang="arn-CL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</a:p>
        </c:rich>
      </c:tx>
      <c:layout>
        <c:manualLayout>
          <c:xMode val="edge"/>
          <c:yMode val="edge"/>
          <c:x val="0.35670000000000002"/>
          <c:y val="2.98847222222222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6'!$Z$24</c:f>
              <c:strCache>
                <c:ptCount val="1"/>
                <c:pt idx="0">
                  <c:v>Metal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6'!$AA$24:$AS$24</c:f>
              <c:numCache>
                <c:formatCode>0.000</c:formatCode>
                <c:ptCount val="19"/>
                <c:pt idx="1">
                  <c:v>0.54996553551219574</c:v>
                </c:pt>
                <c:pt idx="2">
                  <c:v>0.67331059447056318</c:v>
                </c:pt>
                <c:pt idx="5">
                  <c:v>0.2257307967049651</c:v>
                </c:pt>
                <c:pt idx="6">
                  <c:v>0.33943149828545788</c:v>
                </c:pt>
                <c:pt idx="9">
                  <c:v>4.3567404643663717E-2</c:v>
                </c:pt>
                <c:pt idx="10">
                  <c:v>0.13409458595142376</c:v>
                </c:pt>
                <c:pt idx="13">
                  <c:v>4.4533469514854304E-2</c:v>
                </c:pt>
                <c:pt idx="14">
                  <c:v>0.10900401745376728</c:v>
                </c:pt>
                <c:pt idx="17">
                  <c:v>2.1814596200931069E-2</c:v>
                </c:pt>
                <c:pt idx="18">
                  <c:v>4.8445192916209676E-2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C-44A4-B06B-0EBCDD9F050F}"/>
            </c:ext>
          </c:extLst>
        </c:ser>
        <c:ser>
          <c:idx val="1"/>
          <c:order val="1"/>
          <c:tx>
            <c:strRef>
              <c:f>'Figure 6'!$Z$25</c:f>
              <c:strCache>
                <c:ptCount val="1"/>
                <c:pt idx="0">
                  <c:v>Slag</c:v>
                </c:pt>
              </c:strCache>
            </c:strRef>
          </c:tx>
          <c:spPr>
            <a:solidFill>
              <a:srgbClr val="2525FE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6'!$AA$25:$AS$25</c:f>
              <c:numCache>
                <c:formatCode>0.000</c:formatCode>
                <c:ptCount val="19"/>
                <c:pt idx="0" formatCode="General">
                  <c:v>1</c:v>
                </c:pt>
                <c:pt idx="1">
                  <c:v>0.33584462357164391</c:v>
                </c:pt>
                <c:pt idx="2">
                  <c:v>0.25959643943589844</c:v>
                </c:pt>
                <c:pt idx="4" formatCode="General">
                  <c:v>1</c:v>
                </c:pt>
                <c:pt idx="5">
                  <c:v>0.69038001166447416</c:v>
                </c:pt>
                <c:pt idx="6">
                  <c:v>0.55714437328223321</c:v>
                </c:pt>
                <c:pt idx="8" formatCode="General">
                  <c:v>1</c:v>
                </c:pt>
                <c:pt idx="9">
                  <c:v>0.89391902048102279</c:v>
                </c:pt>
                <c:pt idx="10">
                  <c:v>0.65258460881161418</c:v>
                </c:pt>
                <c:pt idx="12" formatCode="0">
                  <c:v>1</c:v>
                </c:pt>
                <c:pt idx="13">
                  <c:v>0.95546653048514574</c:v>
                </c:pt>
                <c:pt idx="14">
                  <c:v>0.88710860873397879</c:v>
                </c:pt>
                <c:pt idx="16" formatCode="0">
                  <c:v>1</c:v>
                </c:pt>
                <c:pt idx="17">
                  <c:v>0.91321285476542913</c:v>
                </c:pt>
                <c:pt idx="18">
                  <c:v>0.83627754789200459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C-44A4-B06B-0EBCDD9F050F}"/>
            </c:ext>
          </c:extLst>
        </c:ser>
        <c:ser>
          <c:idx val="2"/>
          <c:order val="2"/>
          <c:tx>
            <c:strRef>
              <c:f>'Figure 6'!$Z$26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6'!$AA$26:$AS$26</c:f>
              <c:numCache>
                <c:formatCode>0.000</c:formatCode>
                <c:ptCount val="19"/>
                <c:pt idx="1">
                  <c:v>0.11418984091616038</c:v>
                </c:pt>
                <c:pt idx="2">
                  <c:v>6.7092966093538389E-2</c:v>
                </c:pt>
                <c:pt idx="5">
                  <c:v>8.3889191630560841E-2</c:v>
                </c:pt>
                <c:pt idx="6">
                  <c:v>0.10342412843230897</c:v>
                </c:pt>
                <c:pt idx="9">
                  <c:v>6.2513574875313616E-2</c:v>
                </c:pt>
                <c:pt idx="10">
                  <c:v>0.21332080523696201</c:v>
                </c:pt>
                <c:pt idx="13">
                  <c:v>0</c:v>
                </c:pt>
                <c:pt idx="14">
                  <c:v>3.887373812253939E-3</c:v>
                </c:pt>
                <c:pt idx="17">
                  <c:v>6.4972549033639818E-2</c:v>
                </c:pt>
                <c:pt idx="18">
                  <c:v>0.11527725919178559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C-44A4-B06B-0EBCDD9F0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48640"/>
        <c:axId val="186703872"/>
      </c:barChart>
      <c:catAx>
        <c:axId val="20804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 alt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703872"/>
        <c:crosses val="autoZero"/>
        <c:auto val="1"/>
        <c:lblAlgn val="ctr"/>
        <c:lblOffset val="100"/>
        <c:noMultiLvlLbl val="0"/>
      </c:catAx>
      <c:valAx>
        <c:axId val="186703872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sz="1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altLang="ko-KR" sz="11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/ Input </a:t>
                </a:r>
                <a:r>
                  <a:rPr lang="en-US" altLang="ko-KR" sz="1100" baseline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endParaRPr lang="ko-KR" alt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2080486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71411458333333"/>
          <c:y val="8.1958333333333327E-2"/>
          <c:w val="0.2880607638888889"/>
          <c:h val="8.373407150099884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(b) Partition of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c:rich>
      </c:tx>
      <c:layout>
        <c:manualLayout>
          <c:xMode val="edge"/>
          <c:yMode val="edge"/>
          <c:x val="0.38095345364977334"/>
          <c:y val="2.98848374845281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6'!$Z$28</c:f>
              <c:strCache>
                <c:ptCount val="1"/>
                <c:pt idx="0">
                  <c:v>Metal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6'!$AA$28:$AS$28</c:f>
              <c:numCache>
                <c:formatCode>0.000</c:formatCode>
                <c:ptCount val="19"/>
                <c:pt idx="1">
                  <c:v>0.34835963869453934</c:v>
                </c:pt>
                <c:pt idx="2">
                  <c:v>0.46026599938130219</c:v>
                </c:pt>
                <c:pt idx="5">
                  <c:v>0.48304558933975722</c:v>
                </c:pt>
                <c:pt idx="6">
                  <c:v>0.73549132248967175</c:v>
                </c:pt>
                <c:pt idx="9">
                  <c:v>0.41623008914692899</c:v>
                </c:pt>
                <c:pt idx="10">
                  <c:v>0.77085428519857357</c:v>
                </c:pt>
                <c:pt idx="13">
                  <c:v>0.96093158026661529</c:v>
                </c:pt>
                <c:pt idx="14">
                  <c:v>0.98523633762080642</c:v>
                </c:pt>
                <c:pt idx="17">
                  <c:v>0.96438355274926446</c:v>
                </c:pt>
                <c:pt idx="18">
                  <c:v>0.98727159604291559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D-475D-898B-7AD5799234E8}"/>
            </c:ext>
          </c:extLst>
        </c:ser>
        <c:ser>
          <c:idx val="1"/>
          <c:order val="1"/>
          <c:tx>
            <c:strRef>
              <c:f>'Figure 6'!$Z$29</c:f>
              <c:strCache>
                <c:ptCount val="1"/>
                <c:pt idx="0">
                  <c:v>Slag</c:v>
                </c:pt>
              </c:strCache>
            </c:strRef>
          </c:tx>
          <c:spPr>
            <a:solidFill>
              <a:srgbClr val="2525FE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6'!$AA$29:$AS$29</c:f>
              <c:numCache>
                <c:formatCode>0.000</c:formatCode>
                <c:ptCount val="19"/>
                <c:pt idx="0" formatCode="General">
                  <c:v>1</c:v>
                </c:pt>
                <c:pt idx="1">
                  <c:v>0.56167918840686759</c:v>
                </c:pt>
                <c:pt idx="2">
                  <c:v>0.41380809333761315</c:v>
                </c:pt>
                <c:pt idx="4" formatCode="0">
                  <c:v>1</c:v>
                </c:pt>
                <c:pt idx="5">
                  <c:v>0.48076490040378472</c:v>
                </c:pt>
                <c:pt idx="6">
                  <c:v>0.26450867751032842</c:v>
                </c:pt>
                <c:pt idx="8" formatCode="0">
                  <c:v>1</c:v>
                </c:pt>
                <c:pt idx="9">
                  <c:v>0.58376991085307106</c:v>
                </c:pt>
                <c:pt idx="10">
                  <c:v>0.22914571480142651</c:v>
                </c:pt>
                <c:pt idx="12" formatCode="0">
                  <c:v>1</c:v>
                </c:pt>
                <c:pt idx="13">
                  <c:v>3.9068419733384735E-2</c:v>
                </c:pt>
                <c:pt idx="14">
                  <c:v>1.4763662379193552E-2</c:v>
                </c:pt>
                <c:pt idx="16" formatCode="0">
                  <c:v>1</c:v>
                </c:pt>
                <c:pt idx="17">
                  <c:v>3.5616447250735574E-2</c:v>
                </c:pt>
                <c:pt idx="18">
                  <c:v>1.2728403957084451E-2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D-475D-898B-7AD5799234E8}"/>
            </c:ext>
          </c:extLst>
        </c:ser>
        <c:ser>
          <c:idx val="2"/>
          <c:order val="2"/>
          <c:tx>
            <c:strRef>
              <c:f>'Figure 6'!$Z$30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'Figure 6'!$AA$23:$AS$23</c:f>
              <c:strCache>
                <c:ptCount val="19"/>
                <c:pt idx="0">
                  <c:v>Initial</c:v>
                </c:pt>
                <c:pt idx="1">
                  <c:v>20</c:v>
                </c:pt>
                <c:pt idx="2">
                  <c:v>40</c:v>
                </c:pt>
                <c:pt idx="4">
                  <c:v>Initial</c:v>
                </c:pt>
                <c:pt idx="5">
                  <c:v>20</c:v>
                </c:pt>
                <c:pt idx="6">
                  <c:v>40</c:v>
                </c:pt>
                <c:pt idx="8">
                  <c:v>Initial</c:v>
                </c:pt>
                <c:pt idx="9">
                  <c:v>20</c:v>
                </c:pt>
                <c:pt idx="10">
                  <c:v>40</c:v>
                </c:pt>
                <c:pt idx="12">
                  <c:v>Initial</c:v>
                </c:pt>
                <c:pt idx="13">
                  <c:v>20</c:v>
                </c:pt>
                <c:pt idx="14">
                  <c:v>40</c:v>
                </c:pt>
                <c:pt idx="16">
                  <c:v>Initial</c:v>
                </c:pt>
                <c:pt idx="17">
                  <c:v>20</c:v>
                </c:pt>
                <c:pt idx="18">
                  <c:v>40</c:v>
                </c:pt>
              </c:strCache>
            </c:strRef>
          </c:cat>
          <c:val>
            <c:numRef>
              <c:f>'Figure 6'!$AA$30:$AS$30</c:f>
              <c:numCache>
                <c:formatCode>0.000</c:formatCode>
                <c:ptCount val="19"/>
                <c:pt idx="1">
                  <c:v>8.9961172898593081E-2</c:v>
                </c:pt>
                <c:pt idx="2">
                  <c:v>0.12592590728108469</c:v>
                </c:pt>
                <c:pt idx="5">
                  <c:v>3.618951025645805E-2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3">
                  <c:v>0</c:v>
                </c:pt>
                <c:pt idx="14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BD-475D-898B-7AD57992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076416"/>
        <c:axId val="156973824"/>
      </c:barChart>
      <c:catAx>
        <c:axId val="20607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6973824"/>
        <c:crosses val="autoZero"/>
        <c:auto val="1"/>
        <c:lblAlgn val="ctr"/>
        <c:lblOffset val="100"/>
        <c:noMultiLvlLbl val="0"/>
      </c:catAx>
      <c:valAx>
        <c:axId val="156973824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/ Input P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2060764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71411458333333"/>
          <c:y val="8.1958333333333327E-2"/>
          <c:w val="0.2880607638888889"/>
          <c:h val="8.373407150099884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arn-CL" sz="1400" b="1" dirty="0"/>
              <a:t> </a:t>
            </a:r>
            <a:r>
              <a:rPr lang="arn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Composition changes of Slag B (C/S</a:t>
            </a:r>
            <a:r>
              <a:rPr lang="arn-CL" sz="1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= 1.19)</a:t>
            </a:r>
            <a:endParaRPr lang="arn-C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655617068302433"/>
          <c:y val="4.4886150622317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'Figure 3'!$B$4</c:f>
              <c:strCache>
                <c:ptCount val="1"/>
                <c:pt idx="0">
                  <c:v>Al2O3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3'!$C$4:$F$4</c:f>
              <c:numCache>
                <c:formatCode>0.00</c:formatCode>
                <c:ptCount val="4"/>
                <c:pt idx="0">
                  <c:v>10.31832236772888</c:v>
                </c:pt>
                <c:pt idx="1">
                  <c:v>33.2922485980136</c:v>
                </c:pt>
                <c:pt idx="2">
                  <c:v>37.982804194590358</c:v>
                </c:pt>
                <c:pt idx="3" formatCode="General">
                  <c:v>40.449912473531739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3-4E9E-BEEA-FC5B34905EB4}"/>
            </c:ext>
          </c:extLst>
        </c:ser>
        <c:ser>
          <c:idx val="1"/>
          <c:order val="1"/>
          <c:tx>
            <c:strRef>
              <c:f>'Figure 3'!$B$5</c:f>
              <c:strCache>
                <c:ptCount val="1"/>
                <c:pt idx="0">
                  <c:v>CaO</c:v>
                </c:pt>
              </c:strCache>
            </c:strRef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3'!$C$5:$F$5</c:f>
              <c:numCache>
                <c:formatCode>0.00</c:formatCode>
                <c:ptCount val="4"/>
                <c:pt idx="0">
                  <c:v>24.692945624923755</c:v>
                </c:pt>
                <c:pt idx="1">
                  <c:v>30.129386987095501</c:v>
                </c:pt>
                <c:pt idx="2">
                  <c:v>28.770689824267599</c:v>
                </c:pt>
                <c:pt idx="3" formatCode="General">
                  <c:v>29.038344641074428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33-4E9E-BEEA-FC5B34905EB4}"/>
            </c:ext>
          </c:extLst>
        </c:ser>
        <c:ser>
          <c:idx val="2"/>
          <c:order val="2"/>
          <c:tx>
            <c:strRef>
              <c:f>'Figure 3'!$B$6</c:f>
              <c:strCache>
                <c:ptCount val="1"/>
                <c:pt idx="0">
                  <c:v>FeO</c:v>
                </c:pt>
              </c:strCache>
            </c:strRef>
          </c:tx>
          <c:spPr>
            <a:ln w="6350" cap="rnd">
              <a:solidFill>
                <a:sysClr val="windowText" lastClr="00000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3'!$C$6:$F$6</c:f>
              <c:numCache>
                <c:formatCode>0.00</c:formatCode>
                <c:ptCount val="4"/>
                <c:pt idx="0">
                  <c:v>30.235611467500878</c:v>
                </c:pt>
                <c:pt idx="1">
                  <c:v>0.63552541310538324</c:v>
                </c:pt>
                <c:pt idx="2">
                  <c:v>0.41676096289684911</c:v>
                </c:pt>
                <c:pt idx="3" formatCode="General">
                  <c:v>0.49189455030177587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33-4E9E-BEEA-FC5B34905EB4}"/>
            </c:ext>
          </c:extLst>
        </c:ser>
        <c:ser>
          <c:idx val="3"/>
          <c:order val="3"/>
          <c:tx>
            <c:strRef>
              <c:f>'Figure 3'!$B$7</c:f>
              <c:strCache>
                <c:ptCount val="1"/>
                <c:pt idx="0">
                  <c:v>MgO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7"/>
            <c:spPr>
              <a:noFill/>
              <a:ln w="15875">
                <a:solidFill>
                  <a:srgbClr val="00B05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3'!$C$7:$F$7</c:f>
              <c:numCache>
                <c:formatCode>0.00</c:formatCode>
                <c:ptCount val="4"/>
                <c:pt idx="0">
                  <c:v>3.695981478777334</c:v>
                </c:pt>
                <c:pt idx="1">
                  <c:v>3.5100523002054609</c:v>
                </c:pt>
                <c:pt idx="2">
                  <c:v>3.1903258470540563</c:v>
                </c:pt>
                <c:pt idx="3" formatCode="General">
                  <c:v>3.06468623972069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233-4E9E-BEEA-FC5B34905EB4}"/>
            </c:ext>
          </c:extLst>
        </c:ser>
        <c:ser>
          <c:idx val="4"/>
          <c:order val="4"/>
          <c:tx>
            <c:strRef>
              <c:f>'Figure 3'!$B$8</c:f>
              <c:strCache>
                <c:ptCount val="1"/>
                <c:pt idx="0">
                  <c:v>MnO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3'!$C$8:$F$8</c:f>
              <c:numCache>
                <c:formatCode>0.00</c:formatCode>
                <c:ptCount val="4"/>
                <c:pt idx="0">
                  <c:v>6.1151258043356194</c:v>
                </c:pt>
                <c:pt idx="1">
                  <c:v>4.6901880793903867</c:v>
                </c:pt>
                <c:pt idx="2">
                  <c:v>3.9696344851300198</c:v>
                </c:pt>
                <c:pt idx="3" formatCode="General">
                  <c:v>1.9761365640048212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233-4E9E-BEEA-FC5B34905EB4}"/>
            </c:ext>
          </c:extLst>
        </c:ser>
        <c:ser>
          <c:idx val="5"/>
          <c:order val="5"/>
          <c:tx>
            <c:strRef>
              <c:f>'Figure 3'!$B$9</c:f>
              <c:strCache>
                <c:ptCount val="1"/>
                <c:pt idx="0">
                  <c:v>P2O5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3'!$C$9:$F$9</c:f>
              <c:numCache>
                <c:formatCode>0.00</c:formatCode>
                <c:ptCount val="4"/>
                <c:pt idx="0">
                  <c:v>4.2248189258422402</c:v>
                </c:pt>
                <c:pt idx="1">
                  <c:v>2.4783249483229071</c:v>
                </c:pt>
                <c:pt idx="2">
                  <c:v>1.3129062486070933</c:v>
                </c:pt>
                <c:pt idx="3" formatCode="General">
                  <c:v>6.7919991837079197E-2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233-4E9E-BEEA-FC5B34905EB4}"/>
            </c:ext>
          </c:extLst>
        </c:ser>
        <c:ser>
          <c:idx val="6"/>
          <c:order val="6"/>
          <c:tx>
            <c:strRef>
              <c:f>'Figure 3'!$B$10</c:f>
              <c:strCache>
                <c:ptCount val="1"/>
                <c:pt idx="0">
                  <c:v>SiO2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'Figure 3'!$C$3:$F$3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xVal>
          <c:yVal>
            <c:numRef>
              <c:f>'Figure 3'!$C$10:$F$10</c:f>
              <c:numCache>
                <c:formatCode>0.00</c:formatCode>
                <c:ptCount val="4"/>
                <c:pt idx="0">
                  <c:v>20.717194330891292</c:v>
                </c:pt>
                <c:pt idx="1">
                  <c:v>25.264273673866754</c:v>
                </c:pt>
                <c:pt idx="2">
                  <c:v>24.356878437454029</c:v>
                </c:pt>
                <c:pt idx="3" formatCode="General">
                  <c:v>24.911105539529476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233-4E9E-BEEA-FC5B34905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74400"/>
        <c:axId val="168656192"/>
      </c:scatterChart>
      <c:valAx>
        <c:axId val="156974400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68656192"/>
        <c:crosses val="autoZero"/>
        <c:crossBetween val="midCat"/>
      </c:valAx>
      <c:valAx>
        <c:axId val="168656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Composition (Mass%)</a:t>
                </a:r>
                <a:endParaRPr lang="ko-K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4805817973475353E-2"/>
              <c:y val="0.372939520915491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697440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6177500689172195"/>
          <c:y val="0.21067245327553347"/>
          <c:w val="0.17478639434522841"/>
          <c:h val="0.604846284925933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n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(a) Partition of </a:t>
            </a:r>
            <a:r>
              <a:rPr lang="arn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</a:p>
        </c:rich>
      </c:tx>
      <c:layout>
        <c:manualLayout>
          <c:xMode val="edge"/>
          <c:yMode val="edge"/>
          <c:x val="0.35387063492063492"/>
          <c:y val="4.503105369829052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Sheet2!$S$19</c:f>
              <c:strCache>
                <c:ptCount val="1"/>
                <c:pt idx="0">
                  <c:v>Metal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Sheet2!$T$19:$AH$19</c:f>
              <c:numCache>
                <c:formatCode>General</c:formatCode>
                <c:ptCount val="15"/>
                <c:pt idx="1">
                  <c:v>7.0026787892237393E-3</c:v>
                </c:pt>
                <c:pt idx="2">
                  <c:v>2.1210733418897683E-2</c:v>
                </c:pt>
                <c:pt idx="5">
                  <c:v>3.7250301465523411E-2</c:v>
                </c:pt>
                <c:pt idx="6">
                  <c:v>4.4676801855806615E-2</c:v>
                </c:pt>
                <c:pt idx="9">
                  <c:v>0.22345025102320754</c:v>
                </c:pt>
                <c:pt idx="10">
                  <c:v>0.26516788966335481</c:v>
                </c:pt>
                <c:pt idx="13">
                  <c:v>0.75726875995893062</c:v>
                </c:pt>
                <c:pt idx="14">
                  <c:v>0.79785121814511384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DA-487F-BDB0-2CEF84D558E8}"/>
            </c:ext>
          </c:extLst>
        </c:ser>
        <c:ser>
          <c:idx val="1"/>
          <c:order val="1"/>
          <c:tx>
            <c:strRef>
              <c:f>Sheet2!$S$20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2525FE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Sheet2!$T$20:$AH$20</c:f>
              <c:numCache>
                <c:formatCode>General</c:formatCode>
                <c:ptCount val="15"/>
                <c:pt idx="0">
                  <c:v>1</c:v>
                </c:pt>
                <c:pt idx="1">
                  <c:v>0.94136158173272588</c:v>
                </c:pt>
                <c:pt idx="2">
                  <c:v>0.88793366783994454</c:v>
                </c:pt>
                <c:pt idx="4">
                  <c:v>1</c:v>
                </c:pt>
                <c:pt idx="5">
                  <c:v>0.96274969853447645</c:v>
                </c:pt>
                <c:pt idx="6">
                  <c:v>0.95532319814419342</c:v>
                </c:pt>
                <c:pt idx="8">
                  <c:v>1</c:v>
                </c:pt>
                <c:pt idx="9">
                  <c:v>0.74920041750748956</c:v>
                </c:pt>
                <c:pt idx="10">
                  <c:v>0.68635328879804447</c:v>
                </c:pt>
                <c:pt idx="12">
                  <c:v>1</c:v>
                </c:pt>
                <c:pt idx="13">
                  <c:v>0.22295221003719684</c:v>
                </c:pt>
                <c:pt idx="14">
                  <c:v>7.0997144511636592E-2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A-487F-BDB0-2CEF84D558E8}"/>
            </c:ext>
          </c:extLst>
        </c:ser>
        <c:ser>
          <c:idx val="2"/>
          <c:order val="2"/>
          <c:tx>
            <c:strRef>
              <c:f>Sheet2!$S$21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Sheet2!$T$21:$AH$21</c:f>
              <c:numCache>
                <c:formatCode>General</c:formatCode>
                <c:ptCount val="15"/>
                <c:pt idx="1">
                  <c:v>5.1635739478050356E-2</c:v>
                </c:pt>
                <c:pt idx="2">
                  <c:v>9.0855598741157756E-2</c:v>
                </c:pt>
                <c:pt idx="5">
                  <c:v>0</c:v>
                </c:pt>
                <c:pt idx="6">
                  <c:v>0</c:v>
                </c:pt>
                <c:pt idx="9">
                  <c:v>2.734933146930291E-2</c:v>
                </c:pt>
                <c:pt idx="10">
                  <c:v>4.8478821538600739E-2</c:v>
                </c:pt>
                <c:pt idx="13">
                  <c:v>1.9779030003872513E-2</c:v>
                </c:pt>
                <c:pt idx="14">
                  <c:v>0.13115163734324961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DA-487F-BDB0-2CEF84D55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332288"/>
        <c:axId val="186679872"/>
      </c:barChart>
      <c:catAx>
        <c:axId val="20833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79872"/>
        <c:crosses val="autoZero"/>
        <c:auto val="1"/>
        <c:lblAlgn val="ctr"/>
        <c:lblOffset val="100"/>
        <c:noMultiLvlLbl val="0"/>
      </c:catAx>
      <c:valAx>
        <c:axId val="186679872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Mn / Input Mn</a:t>
                </a:r>
                <a:endParaRPr lang="ko-KR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2083322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5607361111111118"/>
          <c:y val="9.7156093942578667E-2"/>
          <c:w val="0.31712749679938773"/>
          <c:h val="8.373407150099884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n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(b) Partition of </a:t>
            </a:r>
            <a:r>
              <a:rPr lang="arn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c:rich>
      </c:tx>
      <c:layout>
        <c:manualLayout>
          <c:xMode val="edge"/>
          <c:yMode val="edge"/>
          <c:x val="0.3689896825396825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Sheet2!$S$25</c:f>
              <c:strCache>
                <c:ptCount val="1"/>
                <c:pt idx="0">
                  <c:v>Metal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Sheet2!$T$25:$AH$25</c:f>
              <c:numCache>
                <c:formatCode>General</c:formatCode>
                <c:ptCount val="15"/>
                <c:pt idx="1">
                  <c:v>0.57965241054498684</c:v>
                </c:pt>
                <c:pt idx="2">
                  <c:v>0.96438355274926446</c:v>
                </c:pt>
                <c:pt idx="5">
                  <c:v>0.90780238068461994</c:v>
                </c:pt>
                <c:pt idx="6">
                  <c:v>0.91767983039782841</c:v>
                </c:pt>
                <c:pt idx="9">
                  <c:v>0.96096299064996971</c:v>
                </c:pt>
                <c:pt idx="10">
                  <c:v>0.97552340084033573</c:v>
                </c:pt>
                <c:pt idx="13">
                  <c:v>0.97691007667950902</c:v>
                </c:pt>
                <c:pt idx="14">
                  <c:v>0.97147939585427756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D7-486E-91C8-67BBCCFEBAE8}"/>
            </c:ext>
          </c:extLst>
        </c:ser>
        <c:ser>
          <c:idx val="1"/>
          <c:order val="1"/>
          <c:tx>
            <c:strRef>
              <c:f>Sheet2!$S$26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2525FE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Sheet2!$T$26:$AH$26</c:f>
              <c:numCache>
                <c:formatCode>General</c:formatCode>
                <c:ptCount val="15"/>
                <c:pt idx="0">
                  <c:v>1</c:v>
                </c:pt>
                <c:pt idx="1">
                  <c:v>0.30068781420683222</c:v>
                </c:pt>
                <c:pt idx="2">
                  <c:v>3.5616447250735574E-2</c:v>
                </c:pt>
                <c:pt idx="4">
                  <c:v>1</c:v>
                </c:pt>
                <c:pt idx="5">
                  <c:v>9.2197619315380078E-2</c:v>
                </c:pt>
                <c:pt idx="6">
                  <c:v>3.9860604370900464E-2</c:v>
                </c:pt>
                <c:pt idx="8">
                  <c:v>1</c:v>
                </c:pt>
                <c:pt idx="9">
                  <c:v>2.4261048446449596E-2</c:v>
                </c:pt>
                <c:pt idx="10">
                  <c:v>1.6852358806627523E-2</c:v>
                </c:pt>
                <c:pt idx="12">
                  <c:v>1</c:v>
                </c:pt>
                <c:pt idx="13">
                  <c:v>2.3089923320490882E-2</c:v>
                </c:pt>
                <c:pt idx="14">
                  <c:v>2.2680576283933135E-2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D7-486E-91C8-67BBCCFEBAE8}"/>
            </c:ext>
          </c:extLst>
        </c:ser>
        <c:ser>
          <c:idx val="2"/>
          <c:order val="2"/>
          <c:tx>
            <c:strRef>
              <c:f>Sheet2!$S$27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Sheet2!$T$18:$AH$18</c:f>
              <c:strCache>
                <c:ptCount val="15"/>
                <c:pt idx="0">
                  <c:v>Initial</c:v>
                </c:pt>
                <c:pt idx="1">
                  <c:v>10</c:v>
                </c:pt>
                <c:pt idx="2">
                  <c:v>20</c:v>
                </c:pt>
                <c:pt idx="4">
                  <c:v>Initial</c:v>
                </c:pt>
                <c:pt idx="5">
                  <c:v>10</c:v>
                </c:pt>
                <c:pt idx="6">
                  <c:v>20</c:v>
                </c:pt>
                <c:pt idx="8">
                  <c:v>Initial</c:v>
                </c:pt>
                <c:pt idx="9">
                  <c:v>10</c:v>
                </c:pt>
                <c:pt idx="10">
                  <c:v>20</c:v>
                </c:pt>
                <c:pt idx="12">
                  <c:v>Initial</c:v>
                </c:pt>
                <c:pt idx="13">
                  <c:v>10</c:v>
                </c:pt>
                <c:pt idx="14">
                  <c:v>20</c:v>
                </c:pt>
              </c:strCache>
            </c:strRef>
          </c:cat>
          <c:val>
            <c:numRef>
              <c:f>Sheet2!$T$27:$AH$27</c:f>
              <c:numCache>
                <c:formatCode>General</c:formatCode>
                <c:ptCount val="15"/>
                <c:pt idx="1">
                  <c:v>0.11965977524818111</c:v>
                </c:pt>
                <c:pt idx="2">
                  <c:v>0</c:v>
                </c:pt>
                <c:pt idx="5">
                  <c:v>0</c:v>
                </c:pt>
                <c:pt idx="6">
                  <c:v>4.2459565231271125E-2</c:v>
                </c:pt>
                <c:pt idx="9">
                  <c:v>1.4775960903580665E-2</c:v>
                </c:pt>
                <c:pt idx="10">
                  <c:v>7.6242403530367301E-3</c:v>
                </c:pt>
                <c:pt idx="13">
                  <c:v>0</c:v>
                </c:pt>
                <c:pt idx="14">
                  <c:v>5.8400278617892929E-3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D7-486E-91C8-67BBCCFEB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96832"/>
        <c:axId val="186711360"/>
      </c:barChart>
      <c:catAx>
        <c:axId val="20869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711360"/>
        <c:crosses val="autoZero"/>
        <c:auto val="1"/>
        <c:lblAlgn val="ctr"/>
        <c:lblOffset val="100"/>
        <c:noMultiLvlLbl val="0"/>
      </c:catAx>
      <c:valAx>
        <c:axId val="186711360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/ Input P</a:t>
                </a:r>
                <a:endParaRPr lang="ko-K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2086968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5607361111111118"/>
          <c:y val="8.8551111111111108E-2"/>
          <c:w val="0.31712749679938773"/>
          <c:h val="8.373407150099884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Composition changes of Slag F (Al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10%)</a:t>
            </a:r>
            <a:endParaRPr 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640266841644795"/>
          <c:y val="2.2909886277368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'Series-2 (Fig.8 short time)'!$B$17</c:f>
              <c:strCache>
                <c:ptCount val="1"/>
                <c:pt idx="0">
                  <c:v>FeO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'Series-2 (Fig.8 short time)'!$C$16:$J$16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time)'!$C$17:$J$17</c:f>
              <c:numCache>
                <c:formatCode>0.00</c:formatCode>
                <c:ptCount val="8"/>
                <c:pt idx="0">
                  <c:v>25.91</c:v>
                </c:pt>
                <c:pt idx="1">
                  <c:v>22.32</c:v>
                </c:pt>
                <c:pt idx="2">
                  <c:v>18.910978356674171</c:v>
                </c:pt>
                <c:pt idx="3">
                  <c:v>15.75</c:v>
                </c:pt>
                <c:pt idx="4">
                  <c:v>11.83</c:v>
                </c:pt>
                <c:pt idx="5">
                  <c:v>9.6356300000000008</c:v>
                </c:pt>
                <c:pt idx="6">
                  <c:v>5.71655749896322</c:v>
                </c:pt>
                <c:pt idx="7">
                  <c:v>1.0827120629941627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14-4C83-BE47-F66862CEE6E9}"/>
            </c:ext>
          </c:extLst>
        </c:ser>
        <c:ser>
          <c:idx val="1"/>
          <c:order val="1"/>
          <c:tx>
            <c:strRef>
              <c:f>'Series-2 (Fig.8 short time)'!$B$18</c:f>
              <c:strCache>
                <c:ptCount val="1"/>
                <c:pt idx="0">
                  <c:v>MnO</c:v>
                </c:pt>
              </c:strCache>
            </c:strRef>
          </c:tx>
          <c:spPr>
            <a:ln w="19050" cap="rnd">
              <a:solidFill>
                <a:srgbClr val="1A1AF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A1AFE"/>
              </a:solidFill>
              <a:ln w="9525">
                <a:noFill/>
              </a:ln>
              <a:effectLst/>
            </c:spPr>
          </c:marker>
          <c:xVal>
            <c:numRef>
              <c:f>'Series-2 (Fig.8 short time)'!$C$16:$J$16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time)'!$C$18:$J$18</c:f>
              <c:numCache>
                <c:formatCode>0.00</c:formatCode>
                <c:ptCount val="8"/>
                <c:pt idx="0">
                  <c:v>6.22</c:v>
                </c:pt>
                <c:pt idx="1">
                  <c:v>5.97</c:v>
                </c:pt>
                <c:pt idx="2">
                  <c:v>6.2579571050827534</c:v>
                </c:pt>
                <c:pt idx="3">
                  <c:v>6.7</c:v>
                </c:pt>
                <c:pt idx="4">
                  <c:v>6.58</c:v>
                </c:pt>
                <c:pt idx="5">
                  <c:v>6.94</c:v>
                </c:pt>
                <c:pt idx="6">
                  <c:v>6.5152546144833634</c:v>
                </c:pt>
                <c:pt idx="7">
                  <c:v>6.2484557203373026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14-4C83-BE47-F66862CEE6E9}"/>
            </c:ext>
          </c:extLst>
        </c:ser>
        <c:ser>
          <c:idx val="2"/>
          <c:order val="2"/>
          <c:tx>
            <c:strRef>
              <c:f>'Series-2 (Fig.8 short time)'!$B$19</c:f>
              <c:strCache>
                <c:ptCount val="1"/>
                <c:pt idx="0">
                  <c:v>P2O5</c:v>
                </c:pt>
              </c:strCache>
            </c:strRef>
          </c:tx>
          <c:spPr>
            <a:ln w="19050" cap="rnd">
              <a:solidFill>
                <a:srgbClr val="FD13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1313"/>
              </a:solidFill>
              <a:ln w="9525">
                <a:noFill/>
              </a:ln>
              <a:effectLst/>
            </c:spPr>
          </c:marker>
          <c:xVal>
            <c:numRef>
              <c:f>'Series-2 (Fig.8 short time)'!$C$16:$J$16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time)'!$C$19:$J$19</c:f>
              <c:numCache>
                <c:formatCode>0.00</c:formatCode>
                <c:ptCount val="8"/>
                <c:pt idx="0">
                  <c:v>3.9</c:v>
                </c:pt>
                <c:pt idx="1">
                  <c:v>3.91</c:v>
                </c:pt>
                <c:pt idx="2">
                  <c:v>3.4472627558515323</c:v>
                </c:pt>
                <c:pt idx="3">
                  <c:v>2.68</c:v>
                </c:pt>
                <c:pt idx="4">
                  <c:v>2.44</c:v>
                </c:pt>
                <c:pt idx="5">
                  <c:v>1.62</c:v>
                </c:pt>
                <c:pt idx="6">
                  <c:v>1.20474427139058</c:v>
                </c:pt>
                <c:pt idx="7">
                  <c:v>0.17514840381649882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014-4C83-BE47-F66862CEE6E9}"/>
            </c:ext>
          </c:extLst>
        </c:ser>
        <c:ser>
          <c:idx val="3"/>
          <c:order val="3"/>
          <c:tx>
            <c:strRef>
              <c:f>'Series-2 (Fig.8 short time)'!$B$20</c:f>
              <c:strCache>
                <c:ptCount val="1"/>
                <c:pt idx="0">
                  <c:v>Al2O3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'Series-2 (Fig.8 short time)'!$C$16:$J$16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time)'!$C$20:$J$20</c:f>
              <c:numCache>
                <c:formatCode>0.00</c:formatCode>
                <c:ptCount val="8"/>
                <c:pt idx="0">
                  <c:v>10.31</c:v>
                </c:pt>
                <c:pt idx="1">
                  <c:v>10.69</c:v>
                </c:pt>
                <c:pt idx="2">
                  <c:v>12.545294290471061</c:v>
                </c:pt>
                <c:pt idx="3">
                  <c:v>13.74</c:v>
                </c:pt>
                <c:pt idx="4">
                  <c:v>16.3</c:v>
                </c:pt>
                <c:pt idx="5">
                  <c:v>19.776962721358998</c:v>
                </c:pt>
                <c:pt idx="6">
                  <c:v>26.8462709121359</c:v>
                </c:pt>
                <c:pt idx="7">
                  <c:v>33.424363557237399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014-4C83-BE47-F66862CEE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82176"/>
        <c:axId val="186682752"/>
      </c:scatterChart>
      <c:valAx>
        <c:axId val="18668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82752"/>
        <c:crosses val="autoZero"/>
        <c:crossBetween val="midCat"/>
      </c:valAx>
      <c:valAx>
        <c:axId val="18668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Mass %</a:t>
                </a:r>
                <a:endParaRPr lang="ko-KR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821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arn-CL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Composition changes of Slag H (Al</a:t>
            </a:r>
            <a:r>
              <a:rPr lang="arn-CL" altLang="ko-KR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n-CL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arn-CL" altLang="ko-KR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n-CL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= 20%)</a:t>
            </a:r>
          </a:p>
        </c:rich>
      </c:tx>
      <c:layout>
        <c:manualLayout>
          <c:xMode val="edge"/>
          <c:yMode val="edge"/>
          <c:x val="0.15640266841644795"/>
          <c:y val="2.2909886277368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'Series-2 (Fig.8 short time)'!$B$17</c:f>
              <c:strCache>
                <c:ptCount val="1"/>
                <c:pt idx="0">
                  <c:v>FeO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'Series-2 (Fig.8 short time)'!$M$16:$T$16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time)'!$M$17:$T$17</c:f>
              <c:numCache>
                <c:formatCode>General</c:formatCode>
                <c:ptCount val="8"/>
                <c:pt idx="0">
                  <c:v>23.56</c:v>
                </c:pt>
                <c:pt idx="1">
                  <c:v>0.41</c:v>
                </c:pt>
                <c:pt idx="2">
                  <c:v>0.34</c:v>
                </c:pt>
                <c:pt idx="3">
                  <c:v>0.26</c:v>
                </c:pt>
                <c:pt idx="4">
                  <c:v>0.23</c:v>
                </c:pt>
                <c:pt idx="5">
                  <c:v>0.14000000000000001</c:v>
                </c:pt>
                <c:pt idx="6" formatCode="0.00">
                  <c:v>0.31960943439763601</c:v>
                </c:pt>
                <c:pt idx="7" formatCode="0.0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89-4D94-9D20-410A4B02A28B}"/>
            </c:ext>
          </c:extLst>
        </c:ser>
        <c:ser>
          <c:idx val="1"/>
          <c:order val="1"/>
          <c:tx>
            <c:strRef>
              <c:f>'Series-2 (Fig.8 short time)'!$B$18</c:f>
              <c:strCache>
                <c:ptCount val="1"/>
                <c:pt idx="0">
                  <c:v>MnO</c:v>
                </c:pt>
              </c:strCache>
            </c:strRef>
          </c:tx>
          <c:spPr>
            <a:ln w="19050" cap="rnd">
              <a:solidFill>
                <a:srgbClr val="1A1AF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A1AFE"/>
              </a:solidFill>
              <a:ln w="9525">
                <a:noFill/>
              </a:ln>
              <a:effectLst/>
            </c:spPr>
          </c:marker>
          <c:xVal>
            <c:numRef>
              <c:f>'Series-2 (Fig.8 short time)'!$M$16:$T$16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time)'!$M$18:$T$18</c:f>
              <c:numCache>
                <c:formatCode>General</c:formatCode>
                <c:ptCount val="8"/>
                <c:pt idx="0">
                  <c:v>5.87</c:v>
                </c:pt>
                <c:pt idx="1">
                  <c:v>9.07</c:v>
                </c:pt>
                <c:pt idx="2">
                  <c:v>8.66</c:v>
                </c:pt>
                <c:pt idx="3">
                  <c:v>7.76</c:v>
                </c:pt>
                <c:pt idx="4">
                  <c:v>6.96</c:v>
                </c:pt>
                <c:pt idx="5">
                  <c:v>6.26</c:v>
                </c:pt>
                <c:pt idx="6" formatCode="0.00">
                  <c:v>6.1763086149217026</c:v>
                </c:pt>
                <c:pt idx="7" formatCode="0.00">
                  <c:v>5.6004498437434247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89-4D94-9D20-410A4B02A28B}"/>
            </c:ext>
          </c:extLst>
        </c:ser>
        <c:ser>
          <c:idx val="2"/>
          <c:order val="2"/>
          <c:tx>
            <c:strRef>
              <c:f>'Series-2 (Fig.8 short time)'!$B$19</c:f>
              <c:strCache>
                <c:ptCount val="1"/>
                <c:pt idx="0">
                  <c:v>P2O5</c:v>
                </c:pt>
              </c:strCache>
            </c:strRef>
          </c:tx>
          <c:spPr>
            <a:ln w="19050" cap="rnd">
              <a:solidFill>
                <a:srgbClr val="FD13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1313"/>
              </a:solidFill>
              <a:ln w="9525">
                <a:noFill/>
              </a:ln>
              <a:effectLst/>
            </c:spPr>
          </c:marker>
          <c:xVal>
            <c:numRef>
              <c:f>'Series-2 (Fig.8 short time)'!$M$16:$T$16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time)'!$M$19:$T$19</c:f>
              <c:numCache>
                <c:formatCode>General</c:formatCode>
                <c:ptCount val="8"/>
                <c:pt idx="0">
                  <c:v>4.2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 formatCode="0.00">
                  <c:v>0.14299996641028406</c:v>
                </c:pt>
                <c:pt idx="7" formatCode="0.00">
                  <c:v>9.8317603248093563E-2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89-4D94-9D20-410A4B02A28B}"/>
            </c:ext>
          </c:extLst>
        </c:ser>
        <c:ser>
          <c:idx val="3"/>
          <c:order val="3"/>
          <c:tx>
            <c:strRef>
              <c:f>'Series-2 (Fig.8 short time)'!$B$20</c:f>
              <c:strCache>
                <c:ptCount val="1"/>
                <c:pt idx="0">
                  <c:v>Al2O3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'Series-2 (Fig.8 short time)'!$M$16:$T$16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</c:numCache>
            </c:numRef>
          </c:xVal>
          <c:yVal>
            <c:numRef>
              <c:f>'Series-2 (Fig.8 short time)'!$M$20:$T$20</c:f>
              <c:numCache>
                <c:formatCode>0.00</c:formatCode>
                <c:ptCount val="8"/>
                <c:pt idx="0">
                  <c:v>19.64</c:v>
                </c:pt>
                <c:pt idx="1">
                  <c:v>25</c:v>
                </c:pt>
                <c:pt idx="2">
                  <c:v>24.83</c:v>
                </c:pt>
                <c:pt idx="3">
                  <c:v>26.23</c:v>
                </c:pt>
                <c:pt idx="4">
                  <c:v>28.17</c:v>
                </c:pt>
                <c:pt idx="5">
                  <c:v>27.89</c:v>
                </c:pt>
                <c:pt idx="6">
                  <c:v>28.386090344236891</c:v>
                </c:pt>
                <c:pt idx="7">
                  <c:v>29.347847197900439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89-4D94-9D20-410A4B02A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85632"/>
        <c:axId val="186686208"/>
      </c:scatterChart>
      <c:valAx>
        <c:axId val="18668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(min)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86208"/>
        <c:crosses val="autoZero"/>
        <c:crossBetween val="midCat"/>
      </c:valAx>
      <c:valAx>
        <c:axId val="18668620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altLang="ko-KR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Mass %</a:t>
                </a:r>
                <a:endParaRPr lang="ko-KR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866856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0.83775</cdr:x>
      <cdr:y>0.15159</cdr:y>
    </cdr:from>
    <cdr:to>
      <cdr:x>0.9264</cdr:x>
      <cdr:y>0.82458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3406403" y="658562"/>
          <a:ext cx="360462" cy="29238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CaO</a:t>
          </a: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FeO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MgO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MnO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SiO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0.12732</cdr:x>
      <cdr:y>0.17577</cdr:y>
    </cdr:from>
    <cdr:to>
      <cdr:x>0.25511</cdr:x>
      <cdr:y>0.3147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338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A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1.49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0.3065</cdr:x>
      <cdr:y>0.17577</cdr:y>
    </cdr:from>
    <cdr:to>
      <cdr:x>0.4343</cdr:x>
      <cdr:y>0.3147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65454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B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1.19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0.48569</cdr:x>
      <cdr:y>0.17577</cdr:y>
    </cdr:from>
    <cdr:to>
      <cdr:x>0.61348</cdr:x>
      <cdr:y>0.3147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97570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C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1.01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0.66488</cdr:x>
      <cdr:y>0.17577</cdr:y>
    </cdr:from>
    <cdr:to>
      <cdr:x>0.79267</cdr:x>
      <cdr:y>0.3147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29686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D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0.76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0.84406</cdr:x>
      <cdr:y>0.17577</cdr:y>
    </cdr:from>
    <cdr:to>
      <cdr:x>0.97186</cdr:x>
      <cdr:y>0.3147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61801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E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0.50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0.12732</cdr:x>
      <cdr:y>0.17577</cdr:y>
    </cdr:from>
    <cdr:to>
      <cdr:x>0.25511</cdr:x>
      <cdr:y>0.3147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3338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A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1.49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0.3065</cdr:x>
      <cdr:y>0.17577</cdr:y>
    </cdr:from>
    <cdr:to>
      <cdr:x>0.4343</cdr:x>
      <cdr:y>0.3147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1765454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B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1.19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0.48569</cdr:x>
      <cdr:y>0.17577</cdr:y>
    </cdr:from>
    <cdr:to>
      <cdr:x>0.61348</cdr:x>
      <cdr:y>0.3147</cdr:y>
    </cdr:to>
    <cdr:sp macro="" textlink="">
      <cdr:nvSpPr>
        <cdr:cNvPr id="19" name="TextBox 5"/>
        <cdr:cNvSpPr txBox="1"/>
      </cdr:nvSpPr>
      <cdr:spPr>
        <a:xfrm xmlns:a="http://schemas.openxmlformats.org/drawingml/2006/main">
          <a:off x="2797570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C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1.01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0.66488</cdr:x>
      <cdr:y>0.17577</cdr:y>
    </cdr:from>
    <cdr:to>
      <cdr:x>0.79267</cdr:x>
      <cdr:y>0.3147</cdr:y>
    </cdr:to>
    <cdr:sp macro="" textlink="">
      <cdr:nvSpPr>
        <cdr:cNvPr id="20" name="TextBox 6"/>
        <cdr:cNvSpPr txBox="1"/>
      </cdr:nvSpPr>
      <cdr:spPr>
        <a:xfrm xmlns:a="http://schemas.openxmlformats.org/drawingml/2006/main">
          <a:off x="3829686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D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0.76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0.84406</cdr:x>
      <cdr:y>0.17577</cdr:y>
    </cdr:from>
    <cdr:to>
      <cdr:x>0.97186</cdr:x>
      <cdr:y>0.3147</cdr:y>
    </cdr:to>
    <cdr:sp macro="" textlink="">
      <cdr:nvSpPr>
        <cdr:cNvPr id="21" name="TextBox 7"/>
        <cdr:cNvSpPr txBox="1"/>
      </cdr:nvSpPr>
      <cdr:spPr>
        <a:xfrm xmlns:a="http://schemas.openxmlformats.org/drawingml/2006/main">
          <a:off x="4861801" y="506218"/>
          <a:ext cx="73609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Slag E</a:t>
          </a:r>
        </a:p>
        <a:p xmlns:a="http://schemas.openxmlformats.org/drawingml/2006/main">
          <a:pPr algn="ctr"/>
          <a:r>
            <a:rPr lang="en-US" altLang="ko-KR" sz="1000" dirty="0">
              <a:latin typeface="Calibri" panose="020F0502020204030204" pitchFamily="34" charset="0"/>
              <a:cs typeface="Calibri" panose="020F0502020204030204" pitchFamily="34" charset="0"/>
            </a:rPr>
            <a:t>C/S = 0.50</a:t>
          </a:r>
          <a:endParaRPr lang="ko-KR" alt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0.84711</cdr:x>
      <cdr:y>0.18582</cdr:y>
    </cdr:from>
    <cdr:to>
      <cdr:x>0.93576</cdr:x>
      <cdr:y>0.89747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3831940" y="898109"/>
          <a:ext cx="401012" cy="34395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CaO</a:t>
          </a: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FeO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MgO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 err="1">
              <a:latin typeface="Calibri" panose="020F0502020204030204" pitchFamily="34" charset="0"/>
              <a:cs typeface="Calibri" panose="020F0502020204030204" pitchFamily="34" charset="0"/>
            </a:rPr>
            <a:t>MnO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n-US" altLang="ko-KR" sz="110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>
            <a:lnSpc>
              <a:spcPct val="250000"/>
            </a:lnSpc>
          </a:pP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SiO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0.13342</cdr:x>
      <cdr:y>0.17899</cdr:y>
    </cdr:from>
    <cdr:to>
      <cdr:x>0.30237</cdr:x>
      <cdr:y>0.33177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2433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F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10%)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0.35807</cdr:x>
      <cdr:y>0.17899</cdr:y>
    </cdr:from>
    <cdr:to>
      <cdr:x>0.52703</cdr:x>
      <cdr:y>0.33177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4694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G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15%)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0.58273</cdr:x>
      <cdr:y>0.17899</cdr:y>
    </cdr:from>
    <cdr:to>
      <cdr:x>0.75168</cdr:x>
      <cdr:y>0.33177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36955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H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20%)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0.80738</cdr:x>
      <cdr:y>0.17899</cdr:y>
    </cdr:from>
    <cdr:to>
      <cdr:x>0.97634</cdr:x>
      <cdr:y>0.33177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69217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I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25%)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0.13342</cdr:x>
      <cdr:y>0.17899</cdr:y>
    </cdr:from>
    <cdr:to>
      <cdr:x>0.30237</cdr:x>
      <cdr:y>0.33177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2433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F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10%)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0.35807</cdr:x>
      <cdr:y>0.17899</cdr:y>
    </cdr:from>
    <cdr:to>
      <cdr:x>0.52703</cdr:x>
      <cdr:y>0.33177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4694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G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15%)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0.58273</cdr:x>
      <cdr:y>0.17899</cdr:y>
    </cdr:from>
    <cdr:to>
      <cdr:x>0.75168</cdr:x>
      <cdr:y>0.33177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36955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H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20%)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0.80738</cdr:x>
      <cdr:y>0.17899</cdr:y>
    </cdr:from>
    <cdr:to>
      <cdr:x>0.97634</cdr:x>
      <cdr:y>0.33177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69217" y="504801"/>
          <a:ext cx="851515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Slag I</a:t>
          </a:r>
          <a:b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(Al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1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US" altLang="ko-KR" sz="1100" dirty="0">
              <a:latin typeface="Calibri" panose="020F0502020204030204" pitchFamily="34" charset="0"/>
              <a:cs typeface="Calibri" panose="020F0502020204030204" pitchFamily="34" charset="0"/>
            </a:rPr>
            <a:t> 25%)</a:t>
          </a:r>
          <a:endParaRPr lang="ko-KR" alt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0.81241</cdr:x>
      <cdr:y>0.20936</cdr:y>
    </cdr:from>
    <cdr:to>
      <cdr:x>0.93841</cdr:x>
      <cdr:y>0.31436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2079" y="719604"/>
          <a:ext cx="589680" cy="36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Al</a:t>
          </a:r>
          <a:r>
            <a:rPr lang="en-US" altLang="ko-KR" sz="14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4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ko-KR" altLang="en-US" sz="1400" b="1" baseline="-25000" dirty="0">
            <a:solidFill>
              <a:srgbClr val="00B05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0.80889</cdr:x>
      <cdr:y>0.63462</cdr:y>
    </cdr:from>
    <cdr:to>
      <cdr:x>0.93489</cdr:x>
      <cdr:y>0.73962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5594" y="1781807"/>
          <a:ext cx="589680" cy="29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 err="1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rPr>
            <a:t>MnO</a:t>
          </a:r>
          <a:endParaRPr lang="ko-KR" altLang="en-US" sz="1400" b="1" baseline="-25000" dirty="0">
            <a:solidFill>
              <a:srgbClr val="1A1AF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0.80766</cdr:x>
      <cdr:y>0.71762</cdr:y>
    </cdr:from>
    <cdr:to>
      <cdr:x>0.93366</cdr:x>
      <cdr:y>0.82262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79869" y="2014860"/>
          <a:ext cx="589680" cy="29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altLang="ko-KR" sz="1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ko-KR" altLang="en-US" sz="1400" b="1" baseline="-250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0.19609</cdr:x>
      <cdr:y>0.35386</cdr:y>
    </cdr:from>
    <cdr:to>
      <cdr:x>0.32209</cdr:x>
      <cdr:y>0.45886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7711" y="1216275"/>
          <a:ext cx="589680" cy="36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FeO</a:t>
          </a:r>
          <a:endParaRPr lang="ko-KR" altLang="en-US" sz="1400" b="1" baseline="-25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0.23667</cdr:x>
      <cdr:y>0.18415</cdr:y>
    </cdr:from>
    <cdr:to>
      <cdr:x>0.46199</cdr:x>
      <cdr:y>0.29377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1107616" y="517035"/>
          <a:ext cx="105451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7030A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Slag melted</a:t>
          </a:r>
          <a:endParaRPr lang="ko-KR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0.81304</cdr:x>
      <cdr:y>0.26913</cdr:y>
    </cdr:from>
    <cdr:to>
      <cdr:x>0.93904</cdr:x>
      <cdr:y>0.37413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5017" y="755626"/>
          <a:ext cx="589680" cy="294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Al</a:t>
          </a:r>
          <a:r>
            <a:rPr lang="en-US" altLang="ko-KR" sz="14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4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ko-KR" altLang="en-US" sz="1400" b="1" baseline="-25000" dirty="0">
            <a:solidFill>
              <a:srgbClr val="00B05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0.80517</cdr:x>
      <cdr:y>0.63403</cdr:y>
    </cdr:from>
    <cdr:to>
      <cdr:x>0.93117</cdr:x>
      <cdr:y>0.73903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8213" y="1780154"/>
          <a:ext cx="589680" cy="29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 err="1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rPr>
            <a:t>MnO</a:t>
          </a:r>
          <a:endParaRPr lang="ko-KR" altLang="en-US" sz="1400" b="1" baseline="-25000" dirty="0">
            <a:solidFill>
              <a:srgbClr val="1A1AF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0.80851</cdr:x>
      <cdr:y>0.70855</cdr:y>
    </cdr:from>
    <cdr:to>
      <cdr:x>0.93451</cdr:x>
      <cdr:y>0.81355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83844" y="1989386"/>
          <a:ext cx="589680" cy="29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altLang="ko-KR" sz="1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ko-KR" altLang="en-US" sz="1400" b="1" baseline="-250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0.16298</cdr:x>
      <cdr:y>0.50567</cdr:y>
    </cdr:from>
    <cdr:to>
      <cdr:x>0.28898</cdr:x>
      <cdr:y>0.61067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752" y="1501350"/>
          <a:ext cx="589680" cy="311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FeO</a:t>
          </a:r>
          <a:endParaRPr lang="ko-KR" altLang="en-US" sz="1400" b="1" baseline="-25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0.51744</cdr:x>
      <cdr:y>0.51895</cdr:y>
    </cdr:from>
    <cdr:to>
      <cdr:x>0.70864</cdr:x>
      <cdr:y>0.64923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xmlns="" id="{5B920C1C-FEE2-4B73-86C2-CB76B60D7030}"/>
            </a:ext>
          </a:extLst>
        </cdr:cNvPr>
        <cdr:cNvSpPr txBox="1"/>
      </cdr:nvSpPr>
      <cdr:spPr>
        <a:xfrm xmlns:a="http://schemas.openxmlformats.org/drawingml/2006/main">
          <a:off x="2533460" y="2154517"/>
          <a:ext cx="936104" cy="540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>
              <a:latin typeface="Calibri" panose="020F0502020204030204" pitchFamily="34" charset="0"/>
              <a:cs typeface="Calibri" panose="020F0502020204030204" pitchFamily="34" charset="0"/>
            </a:rPr>
            <a:t>Ini.</a:t>
          </a:r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Al</a:t>
          </a:r>
          <a:r>
            <a:rPr lang="en-US" altLang="ja-JP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ja-JP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  <a:p xmlns:a="http://schemas.openxmlformats.org/drawingml/2006/main"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=10%</a:t>
          </a:r>
          <a:endParaRPr lang="ja-JP" alt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0.7173</cdr:x>
      <cdr:y>0.46665</cdr:y>
    </cdr:from>
    <cdr:to>
      <cdr:x>0.8434</cdr:x>
      <cdr:y>0.53334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xmlns="" id="{41A88E1F-6BB6-4535-8618-FA4DA32FDB11}"/>
            </a:ext>
          </a:extLst>
        </cdr:cNvPr>
        <cdr:cNvSpPr txBox="1"/>
      </cdr:nvSpPr>
      <cdr:spPr>
        <a:xfrm xmlns:a="http://schemas.openxmlformats.org/drawingml/2006/main">
          <a:off x="3511971" y="1937398"/>
          <a:ext cx="617400" cy="276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>
              <a:latin typeface="Calibri" panose="020F0502020204030204" pitchFamily="34" charset="0"/>
              <a:cs typeface="Calibri" panose="020F0502020204030204" pitchFamily="34" charset="0"/>
            </a:rPr>
            <a:t>15</a:t>
          </a:r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%</a:t>
          </a:r>
          <a:endParaRPr lang="ja-JP" alt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0.7414</cdr:x>
      <cdr:y>0.30925</cdr:y>
    </cdr:from>
    <cdr:to>
      <cdr:x>0.86751</cdr:x>
      <cdr:y>0.37594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xmlns="" id="{A2AB24B9-06C0-4A3F-A2AA-778DDDD809FF}"/>
            </a:ext>
          </a:extLst>
        </cdr:cNvPr>
        <cdr:cNvSpPr txBox="1"/>
      </cdr:nvSpPr>
      <cdr:spPr>
        <a:xfrm xmlns:a="http://schemas.openxmlformats.org/drawingml/2006/main">
          <a:off x="3629989" y="1283904"/>
          <a:ext cx="617450" cy="27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%</a:t>
          </a:r>
          <a:endParaRPr lang="ja-JP" alt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0.7368</cdr:x>
      <cdr:y>0.16934</cdr:y>
    </cdr:from>
    <cdr:to>
      <cdr:x>0.86292</cdr:x>
      <cdr:y>0.23603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xmlns="" id="{0913E780-9274-4148-9BBA-DCBDB3470AF6}"/>
            </a:ext>
          </a:extLst>
        </cdr:cNvPr>
        <cdr:cNvSpPr txBox="1"/>
      </cdr:nvSpPr>
      <cdr:spPr>
        <a:xfrm xmlns:a="http://schemas.openxmlformats.org/drawingml/2006/main">
          <a:off x="3607475" y="703038"/>
          <a:ext cx="617499" cy="27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>
              <a:latin typeface="Calibri" panose="020F0502020204030204" pitchFamily="34" charset="0"/>
              <a:cs typeface="Calibri" panose="020F0502020204030204" pitchFamily="34" charset="0"/>
            </a:rPr>
            <a:t>25</a:t>
          </a:r>
          <a:r>
            <a:rPr lang="en-US" altLang="ja-JP" sz="1400" baseline="0" dirty="0">
              <a:latin typeface="Calibri" panose="020F0502020204030204" pitchFamily="34" charset="0"/>
              <a:cs typeface="Calibri" panose="020F0502020204030204" pitchFamily="34" charset="0"/>
            </a:rPr>
            <a:t>%</a:t>
          </a:r>
          <a:endParaRPr lang="ja-JP" alt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0.24228</cdr:x>
      <cdr:y>0.0583</cdr:y>
    </cdr:from>
    <cdr:to>
      <cdr:x>0.57291</cdr:x>
      <cdr:y>0.39858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86244" y="256523"/>
          <a:ext cx="1618769" cy="14970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200"/>
            </a:lnSpc>
          </a:pPr>
          <a:r>
            <a:rPr lang="en-US" altLang="ko-KR" sz="1050" dirty="0" err="1">
              <a:latin typeface="Calibri" panose="020F0502020204030204" pitchFamily="34" charset="0"/>
              <a:cs typeface="Calibri" panose="020F0502020204030204" pitchFamily="34" charset="0"/>
            </a:rPr>
            <a:t>aMnO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1,      aP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1E-13</a:t>
          </a:r>
        </a:p>
        <a:p xmlns:a="http://schemas.openxmlformats.org/drawingml/2006/main">
          <a:pPr>
            <a:lnSpc>
              <a:spcPts val="1200"/>
            </a:lnSpc>
          </a:pPr>
          <a:endParaRPr lang="en-US" altLang="ko-KR" sz="105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en-US" altLang="ko-KR" sz="1050" dirty="0" err="1">
              <a:latin typeface="Calibri" panose="020F0502020204030204" pitchFamily="34" charset="0"/>
              <a:cs typeface="Calibri" panose="020F0502020204030204" pitchFamily="34" charset="0"/>
            </a:rPr>
            <a:t>aMnO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0.01, aP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1E-13</a:t>
          </a:r>
        </a:p>
        <a:p xmlns:a="http://schemas.openxmlformats.org/drawingml/2006/main">
          <a:pPr>
            <a:lnSpc>
              <a:spcPts val="1200"/>
            </a:lnSpc>
          </a:pPr>
          <a:endParaRPr lang="en-US" altLang="ko-KR" sz="105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en-US" altLang="ko-KR" sz="1050" dirty="0" err="1">
              <a:latin typeface="Calibri" panose="020F0502020204030204" pitchFamily="34" charset="0"/>
              <a:cs typeface="Calibri" panose="020F0502020204030204" pitchFamily="34" charset="0"/>
            </a:rPr>
            <a:t>aMnO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= 1,       aP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1</a:t>
          </a:r>
        </a:p>
        <a:p xmlns:a="http://schemas.openxmlformats.org/drawingml/2006/main">
          <a:pPr>
            <a:lnSpc>
              <a:spcPts val="1200"/>
            </a:lnSpc>
          </a:pPr>
          <a:endParaRPr lang="en-US" altLang="ko-KR" sz="105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en-US" altLang="ko-KR" sz="1050" dirty="0" err="1">
              <a:latin typeface="Calibri" panose="020F0502020204030204" pitchFamily="34" charset="0"/>
              <a:cs typeface="Calibri" panose="020F0502020204030204" pitchFamily="34" charset="0"/>
            </a:rPr>
            <a:t>aMnO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= 0.01,  aP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altLang="ko-KR" sz="1050" baseline="-250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 = 1</a:t>
          </a:r>
        </a:p>
        <a:p xmlns:a="http://schemas.openxmlformats.org/drawingml/2006/main">
          <a:pPr>
            <a:lnSpc>
              <a:spcPts val="1200"/>
            </a:lnSpc>
          </a:pPr>
          <a:endParaRPr lang="en-US" altLang="ko-KR" sz="1050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en-US" altLang="ko-KR" sz="1050" dirty="0">
              <a:latin typeface="Calibri" panose="020F0502020204030204" pitchFamily="34" charset="0"/>
              <a:cs typeface="Calibri" panose="020F0502020204030204" pitchFamily="34" charset="0"/>
            </a:rPr>
            <a:t>Metal. Comp. after 10 min</a:t>
          </a:r>
          <a:endParaRPr lang="ko-KR" altLang="en-US" sz="105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0.58515</cdr:x>
      <cdr:y>0.02723</cdr:y>
    </cdr:from>
    <cdr:to>
      <cdr:x>0.82651</cdr:x>
      <cdr:y>0.12516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64949" y="119791"/>
          <a:ext cx="118173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Reduction of </a:t>
          </a:r>
          <a:r>
            <a:rPr lang="en-US" altLang="ko-KR" sz="11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Mn</a:t>
          </a:r>
          <a:r>
            <a:rPr lang="en-US" altLang="ko-KR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 xmlns:a="http://schemas.openxmlformats.org/drawingml/2006/main">
          <a:r>
            <a:rPr lang="en-US" altLang="ko-KR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from Solid state </a:t>
          </a:r>
          <a:endParaRPr lang="ko-KR" altLang="en-US" sz="11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9" y="4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/>
          <a:lstStyle>
            <a:lvl1pPr algn="r">
              <a:defRPr sz="1200"/>
            </a:lvl1pPr>
          </a:lstStyle>
          <a:p>
            <a:fld id="{DC562A10-71F7-4391-8B37-C88109096E8E}" type="datetimeFigureOut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6456616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 anchor="b"/>
          <a:lstStyle>
            <a:lvl1pPr algn="r">
              <a:defRPr sz="1200"/>
            </a:lvl1pPr>
          </a:lstStyle>
          <a:p>
            <a:fld id="{9C9AE9E9-D5CD-4CBC-915B-0800B7714E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75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2" tIns="45357" rIns="90712" bIns="45357" rtlCol="0" anchor="ctr"/>
          <a:lstStyle/>
          <a:p>
            <a:endParaRPr lang="ko-KR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6456616"/>
            <a:ext cx="4301544" cy="339885"/>
          </a:xfrm>
          <a:prstGeom prst="rect">
            <a:avLst/>
          </a:prstGeom>
        </p:spPr>
        <p:txBody>
          <a:bodyPr vert="horz" lIns="90712" tIns="45357" rIns="90712" bIns="453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5"/>
          </p:nvPr>
        </p:nvSpPr>
        <p:spPr>
          <a:xfrm>
            <a:off x="5599575" y="84151"/>
            <a:ext cx="4302068" cy="340041"/>
          </a:xfrm>
          <a:prstGeom prst="rect">
            <a:avLst/>
          </a:prstGeom>
        </p:spPr>
        <p:txBody>
          <a:bodyPr vert="horz" lIns="90764" tIns="45380" rIns="90764" bIns="45380" rtlCol="0" anchor="b"/>
          <a:lstStyle>
            <a:lvl1pPr algn="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A9FB42-9337-41F0-8BB8-624659CC550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236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44600"/>
            <a:ext cx="4481512" cy="33623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07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40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00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24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71323"/>
            <a:ext cx="7941310" cy="2676250"/>
          </a:xfrm>
          <a:prstGeom prst="rect">
            <a:avLst/>
          </a:prstGeom>
        </p:spPr>
        <p:txBody>
          <a:bodyPr lIns="90774" tIns="45386" rIns="90774" bIns="45386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FB42-9337-41F0-8BB8-624659CC5501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43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26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28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41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6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9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02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67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85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52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665" y="3228903"/>
            <a:ext cx="7941310" cy="3058953"/>
          </a:xfrm>
          <a:prstGeom prst="rect">
            <a:avLst/>
          </a:prstGeom>
        </p:spPr>
        <p:txBody>
          <a:bodyPr lIns="90764" tIns="45380" rIns="90764" bIns="45380"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22799" y="6456616"/>
            <a:ext cx="4301544" cy="339885"/>
          </a:xfrm>
          <a:prstGeom prst="rect">
            <a:avLst/>
          </a:prstGeom>
        </p:spPr>
        <p:txBody>
          <a:bodyPr/>
          <a:lstStyle/>
          <a:p>
            <a:fld id="{87F22179-617D-4FFE-A7F7-E0446C86B9A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10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CD-D1E0-4369-B34B-C64B9FF8665C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9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5DE-67FF-4C93-9C5B-4646C6D671CC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91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D0347-AAEC-47A3-8654-D32A9FE46C47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0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8B01-DDFB-416C-86EF-4E8D818604C3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04248" y="115740"/>
            <a:ext cx="21336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0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E9C0-0248-4881-A7C1-5D6E064B34C4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10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FCC5-911B-4BC7-8EA4-AE131247485F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8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82C9-D167-4355-B9FD-146B7E27990D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9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3A6F-57A9-465D-801C-D32CC39A1CF0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4549-E077-4697-8932-8691B605F29F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73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DF4D-A243-4F03-B088-B5392C524C81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3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F35-B034-448B-AEDA-1F33BD8B1C9E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5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6269-B4FB-4353-A79A-23101B7CDDF8}" type="datetime1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C4F9-3956-406B-9FD2-F996F82F9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63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98072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44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44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  <p:sp>
        <p:nvSpPr>
          <p:cNvPr id="4" name="직사각형 3"/>
          <p:cNvSpPr/>
          <p:nvPr/>
        </p:nvSpPr>
        <p:spPr>
          <a:xfrm rot="-1200000">
            <a:off x="6894715" y="6049702"/>
            <a:ext cx="382626" cy="59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8654"/>
            <a:ext cx="7566008" cy="45934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-33428" y="0"/>
            <a:ext cx="9177428" cy="332656"/>
          </a:xfrm>
          <a:prstGeom prst="rect">
            <a:avLst/>
          </a:prstGeom>
          <a:solidFill>
            <a:srgbClr val="796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8575">
            <a:solidFill>
              <a:srgbClr val="7963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503548" y="3573016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Dong Jun SHIN</a:t>
            </a:r>
            <a:r>
              <a:rPr lang="en-GB" altLang="ja-JP" sz="3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Xu GAO</a:t>
            </a:r>
            <a:r>
              <a:rPr lang="en-GB" altLang="ja-JP" sz="3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Shigeru UEDA</a:t>
            </a:r>
            <a:r>
              <a:rPr lang="en-GB" altLang="ja-JP" sz="3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altLang="ja-JP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Shin-</a:t>
            </a:r>
            <a:r>
              <a:rPr lang="en-GB" altLang="ja-JP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GB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 KITAMURA</a:t>
            </a:r>
            <a:r>
              <a:rPr lang="en-GB" altLang="ja-JP" sz="3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ja-JP" altLang="ja-JP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47664" y="5103674"/>
            <a:ext cx="68407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Former student, Tohoku University </a:t>
            </a:r>
            <a:endParaRPr lang="ja-JP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GB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IMRAM, Tohoku University</a:t>
            </a:r>
            <a:endParaRPr lang="ja-JP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2293" y="6247011"/>
            <a:ext cx="45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Composition changes of Slag B and its reduced 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metal (1773 K, Graphite mixing ratio: 200%)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97" y="3216039"/>
            <a:ext cx="453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Fig.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Cross sectioned image after 20 mins reduction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8412" y="5491618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concentration 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671340" y="5860950"/>
            <a:ext cx="2813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Dissolution from Al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crucible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87128" y="4777378"/>
            <a:ext cx="332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 reduction tendency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671340" y="5089466"/>
            <a:ext cx="1527791" cy="369332"/>
            <a:chOff x="835949" y="1677368"/>
            <a:chExt cx="1852426" cy="406264"/>
          </a:xfrm>
        </p:grpSpPr>
        <p:sp>
          <p:nvSpPr>
            <p:cNvPr id="49" name="TextBox 48"/>
            <p:cNvSpPr txBox="1"/>
            <p:nvPr/>
          </p:nvSpPr>
          <p:spPr>
            <a:xfrm>
              <a:off x="835949" y="1677368"/>
              <a:ext cx="1852426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Fe       P     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직선 화살표 연결선 54"/>
            <p:cNvCxnSpPr/>
            <p:nvPr/>
          </p:nvCxnSpPr>
          <p:spPr>
            <a:xfrm>
              <a:off x="1343082" y="186448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>
              <a:off x="1963515" y="186448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직사각형 39"/>
          <p:cNvSpPr/>
          <p:nvPr/>
        </p:nvSpPr>
        <p:spPr>
          <a:xfrm>
            <a:off x="268412" y="3659803"/>
            <a:ext cx="332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Metal and Slag Separation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68412" y="4091851"/>
            <a:ext cx="435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Residual graphite on the top of slag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Carbon composition in metal = Saturated </a:t>
            </a:r>
          </a:p>
        </p:txBody>
      </p:sp>
      <p:pic>
        <p:nvPicPr>
          <p:cNvPr id="43" name="図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0" y="854046"/>
            <a:ext cx="3456384" cy="2249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그룹 55"/>
          <p:cNvGrpSpPr/>
          <p:nvPr/>
        </p:nvGrpSpPr>
        <p:grpSpPr>
          <a:xfrm>
            <a:off x="4884045" y="227311"/>
            <a:ext cx="4080603" cy="6115122"/>
            <a:chOff x="1461058" y="149103"/>
            <a:chExt cx="4601029" cy="6895023"/>
          </a:xfrm>
        </p:grpSpPr>
        <p:graphicFrame>
          <p:nvGraphicFramePr>
            <p:cNvPr id="59" name="차트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0093306"/>
                </p:ext>
              </p:extLst>
            </p:nvPr>
          </p:nvGraphicFramePr>
          <p:xfrm>
            <a:off x="1461058" y="149103"/>
            <a:ext cx="4584700" cy="4898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0" name="차트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2506641"/>
                </p:ext>
              </p:extLst>
            </p:nvPr>
          </p:nvGraphicFramePr>
          <p:xfrm>
            <a:off x="1490088" y="4660332"/>
            <a:ext cx="4571999" cy="2383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1" name="직사각형 20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121260" y="28182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2.2 Result (Phase separation &amp; Composition changes) 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412" y="6195307"/>
            <a:ext cx="230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SiO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MgO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71340" y="6488693"/>
            <a:ext cx="143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Stable element</a:t>
            </a:r>
          </a:p>
        </p:txBody>
      </p:sp>
    </p:spTree>
    <p:extLst>
      <p:ext uri="{BB962C8B-B14F-4D97-AF65-F5344CB8AC3E}">
        <p14:creationId xmlns:p14="http://schemas.microsoft.com/office/powerpoint/2010/main" val="1361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5536" y="608184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partitions of P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with reduction time under </a:t>
            </a:r>
          </a:p>
          <a:p>
            <a:pPr algn="just" latinLnBrk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varying slag basicity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430" y="1005143"/>
            <a:ext cx="307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Decreasing slag basicity</a:t>
            </a: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 ratio (Slag/Metal) 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Increased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P – Decreased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683066" y="1005144"/>
            <a:ext cx="3065398" cy="1754326"/>
          </a:xfrm>
          <a:prstGeom prst="roundRect">
            <a:avLst>
              <a:gd name="adj" fmla="val 132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6630" y="3238615"/>
            <a:ext cx="302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P and </a:t>
            </a:r>
            <a:r>
              <a:rPr lang="en-US" altLang="ko-K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achieved by carbon reduction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21260" y="28182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2.2 Influence of Slag Basicity (Mass balance of P and </a:t>
            </a:r>
            <a:r>
              <a:rPr lang="en-US" altLang="ko-K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차트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241858"/>
              </p:ext>
            </p:extLst>
          </p:nvPr>
        </p:nvGraphicFramePr>
        <p:xfrm>
          <a:off x="-121778" y="543543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535500"/>
              </p:ext>
            </p:extLst>
          </p:nvPr>
        </p:nvGraphicFramePr>
        <p:xfrm>
          <a:off x="-121778" y="3316082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73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6914" y="2780928"/>
            <a:ext cx="7632848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 Introduction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 Optimum Conditions </a:t>
            </a:r>
            <a:r>
              <a:rPr lang="en-US" altLang="ja-JP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of Basicity </a:t>
            </a:r>
            <a:endParaRPr lang="en-US" altLang="ko-KR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Influence of Initial Al</a:t>
            </a:r>
            <a:r>
              <a:rPr lang="en-US" altLang="ko-KR" b="1" baseline="-250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Content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Conclusion</a:t>
            </a:r>
            <a:endParaRPr lang="en-US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419872" y="0"/>
            <a:ext cx="2880320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3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Contents</a:t>
            </a:r>
            <a:endParaRPr lang="ko-KR" altLang="en-US" sz="3600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5090" y="551359"/>
            <a:ext cx="9036496" cy="0"/>
          </a:xfrm>
          <a:prstGeom prst="line">
            <a:avLst/>
          </a:prstGeom>
          <a:ln w="25400">
            <a:solidFill>
              <a:srgbClr val="50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6364"/>
            <a:ext cx="7566008" cy="4593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32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</p:spTree>
    <p:extLst>
      <p:ext uri="{BB962C8B-B14F-4D97-AF65-F5344CB8AC3E}">
        <p14:creationId xmlns:p14="http://schemas.microsoft.com/office/powerpoint/2010/main" val="37064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タイトル 1"/>
          <p:cNvSpPr txBox="1">
            <a:spLocks/>
          </p:cNvSpPr>
          <p:nvPr/>
        </p:nvSpPr>
        <p:spPr>
          <a:xfrm>
            <a:off x="123925" y="33170"/>
            <a:ext cx="6901893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.1 Introduction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115616" y="480865"/>
            <a:ext cx="4523543" cy="4975862"/>
            <a:chOff x="2522103" y="326092"/>
            <a:chExt cx="4066121" cy="4472701"/>
          </a:xfrm>
        </p:grpSpPr>
        <p:graphicFrame>
          <p:nvGraphicFramePr>
            <p:cNvPr id="9" name="차트 58">
              <a:extLst>
                <a:ext uri="{FF2B5EF4-FFF2-40B4-BE49-F238E27FC236}">
                  <a16:creationId xmlns:a16="http://schemas.microsoft.com/office/drawing/2014/main" xmlns="" id="{B0FCC080-0F48-4A24-A859-B161A88441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3536109"/>
                </p:ext>
              </p:extLst>
            </p:nvPr>
          </p:nvGraphicFramePr>
          <p:xfrm>
            <a:off x="2522103" y="326092"/>
            <a:ext cx="4066121" cy="4344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283321" y="4549804"/>
              <a:ext cx="775497" cy="24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Time (min)</a:t>
              </a:r>
              <a:endParaRPr lang="ko-KR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5605852"/>
            <a:ext cx="8085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 order to clarify the influence of Al</a:t>
            </a:r>
            <a:r>
              <a:rPr lang="en-US" altLang="ko-K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on selective reduction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377387" y="1977957"/>
            <a:ext cx="5652693" cy="1674618"/>
            <a:chOff x="2678725" y="1448102"/>
            <a:chExt cx="6325131" cy="1674618"/>
          </a:xfrm>
        </p:grpSpPr>
        <p:sp>
          <p:nvSpPr>
            <p:cNvPr id="14" name="正方形/長方形 5">
              <a:extLst>
                <a:ext uri="{FF2B5EF4-FFF2-40B4-BE49-F238E27FC236}">
                  <a16:creationId xmlns:a16="http://schemas.microsoft.com/office/drawing/2014/main" xmlns="" id="{90062FC7-74FE-4566-B307-C20AA3159CA2}"/>
                </a:ext>
              </a:extLst>
            </p:cNvPr>
            <p:cNvSpPr/>
            <p:nvPr/>
          </p:nvSpPr>
          <p:spPr>
            <a:xfrm>
              <a:off x="5259440" y="2107057"/>
              <a:ext cx="3744416" cy="1015663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ja-JP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Considerable dissolution of Al</a:t>
              </a:r>
              <a:r>
                <a:rPr lang="en-US" altLang="ja-JP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altLang="ja-JP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altLang="ja-JP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altLang="ja-JP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from crucible was observed.</a:t>
              </a:r>
              <a:endParaRPr lang="ja-JP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直線矢印コネクタ 9">
              <a:extLst>
                <a:ext uri="{FF2B5EF4-FFF2-40B4-BE49-F238E27FC236}">
                  <a16:creationId xmlns:a16="http://schemas.microsoft.com/office/drawing/2014/main" xmlns="" id="{752CE629-EA64-45E6-A156-3EDF50FB9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78725" y="1448102"/>
              <a:ext cx="2530830" cy="9195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타원 16"/>
          <p:cNvSpPr/>
          <p:nvPr/>
        </p:nvSpPr>
        <p:spPr>
          <a:xfrm rot="20644132">
            <a:off x="2120255" y="1393152"/>
            <a:ext cx="2519507" cy="50606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72486" y="6082277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Different content of Al</a:t>
            </a:r>
            <a:r>
              <a:rPr lang="en-US" altLang="ko-KR" b="1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b="1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 slag experiment was conducted in detail.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1591" y="6227434"/>
            <a:ext cx="472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Fig.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Partitions of P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different initial   </a:t>
            </a:r>
          </a:p>
          <a:p>
            <a:pPr latinLnBrk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Al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content in steelmaking slag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タイトル 1"/>
          <p:cNvSpPr txBox="1">
            <a:spLocks/>
          </p:cNvSpPr>
          <p:nvPr/>
        </p:nvSpPr>
        <p:spPr>
          <a:xfrm>
            <a:off x="123925" y="33170"/>
            <a:ext cx="8480523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3.2 Reduction behavior of slag with different initial Al</a:t>
            </a:r>
            <a:r>
              <a:rPr lang="en-US" altLang="ko-KR" sz="2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2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contents</a:t>
            </a:r>
          </a:p>
        </p:txBody>
      </p:sp>
      <p:sp>
        <p:nvSpPr>
          <p:cNvPr id="15" name="正方形/長方形 2"/>
          <p:cNvSpPr/>
          <p:nvPr/>
        </p:nvSpPr>
        <p:spPr>
          <a:xfrm>
            <a:off x="5164336" y="1268760"/>
            <a:ext cx="3872160" cy="30243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3403600" algn="l"/>
              </a:tabLst>
              <a:defRPr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1" lang="en-US" altLang="ja-JP" sz="16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ncrease in 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content in slag, 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the 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P and </a:t>
            </a:r>
            <a:r>
              <a:rPr kumimoji="1" lang="en-US" altLang="ja-JP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enhanced simultaneously. 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3403600" algn="l"/>
              </a:tabLst>
              <a:defRPr/>
            </a:pPr>
            <a:endParaRPr kumimoji="1" lang="en-US" altLang="ja-JP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3403600" algn="l"/>
              </a:tabLst>
              <a:defRPr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initial period (0 ~10 min) the reduction behavior of P and </a:t>
            </a:r>
            <a:r>
              <a:rPr lang="en-US" altLang="ko-K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changed by initial Al</a:t>
            </a:r>
            <a:r>
              <a:rPr lang="en-US" altLang="ko-KR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content.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3403600" algn="l"/>
              </a:tabLst>
              <a:defRPr/>
            </a:pP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3403600" algn="l"/>
              </a:tabLst>
              <a:defRPr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late period (10 ~20 min) the reduced mass of </a:t>
            </a:r>
            <a:r>
              <a:rPr lang="en-US" altLang="ko-K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similar.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5084" y="4741903"/>
            <a:ext cx="374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behavior of P and </a:t>
            </a:r>
            <a:r>
              <a:rPr lang="en-US" altLang="ko-KR" b="1" dirty="0" err="1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initial period should be observed. </a:t>
            </a:r>
          </a:p>
          <a:p>
            <a:pPr algn="ctr"/>
            <a:endParaRPr lang="en-US" altLang="ko-KR" b="1" dirty="0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25084" y="5661248"/>
            <a:ext cx="372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Slag F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b="1" u="sng" dirty="0">
                <a:latin typeface="Calibri" panose="020F0502020204030204" pitchFamily="34" charset="0"/>
                <a:cs typeface="Calibri" panose="020F0502020204030204" pitchFamily="34" charset="0"/>
              </a:rPr>
              <a:t>Slag H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were used for observation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차트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345934"/>
              </p:ext>
            </p:extLst>
          </p:nvPr>
        </p:nvGraphicFramePr>
        <p:xfrm>
          <a:off x="-108520" y="656656"/>
          <a:ext cx="5040000" cy="28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780490"/>
              </p:ext>
            </p:extLst>
          </p:nvPr>
        </p:nvGraphicFramePr>
        <p:xfrm>
          <a:off x="-108520" y="3440964"/>
          <a:ext cx="5040000" cy="28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29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2"/>
          <p:cNvSpPr/>
          <p:nvPr/>
        </p:nvSpPr>
        <p:spPr>
          <a:xfrm>
            <a:off x="419045" y="5320780"/>
            <a:ext cx="8352263" cy="1012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 F (Al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10%) melted within one minute. 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reduction time is elongated, reduced metal droplet size increased. 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Tiny pores was observed in slag caused by CO gas generation.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076887" y="647327"/>
            <a:ext cx="6807481" cy="4348390"/>
            <a:chOff x="856527" y="853180"/>
            <a:chExt cx="7230598" cy="4618662"/>
          </a:xfrm>
        </p:grpSpPr>
        <p:grpSp>
          <p:nvGrpSpPr>
            <p:cNvPr id="3" name="그룹 2"/>
            <p:cNvGrpSpPr/>
            <p:nvPr/>
          </p:nvGrpSpPr>
          <p:grpSpPr>
            <a:xfrm>
              <a:off x="1268654" y="853180"/>
              <a:ext cx="6818471" cy="4618662"/>
              <a:chOff x="993889" y="980728"/>
              <a:chExt cx="7256933" cy="4915665"/>
            </a:xfrm>
          </p:grpSpPr>
          <p:grpSp>
            <p:nvGrpSpPr>
              <p:cNvPr id="109" name="그룹 108"/>
              <p:cNvGrpSpPr/>
              <p:nvPr/>
            </p:nvGrpSpPr>
            <p:grpSpPr>
              <a:xfrm>
                <a:off x="993889" y="980728"/>
                <a:ext cx="7256933" cy="4536504"/>
                <a:chOff x="1615510" y="3276966"/>
                <a:chExt cx="5541918" cy="3464402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276096" y="3561218"/>
                  <a:ext cx="438964" cy="2192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Resin</a:t>
                  </a:r>
                  <a:endParaRPr lang="ko-KR" alt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11" name="그림 1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srcRect l="1746" t="1414" r="1029" b="-218"/>
                <a:stretch/>
              </p:blipFill>
              <p:spPr>
                <a:xfrm>
                  <a:off x="5330757" y="3315209"/>
                  <a:ext cx="1826671" cy="178786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2" name="그림 11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62" t="25440" r="18467" b="39965"/>
                <a:stretch/>
              </p:blipFill>
              <p:spPr>
                <a:xfrm>
                  <a:off x="3501425" y="3276966"/>
                  <a:ext cx="1826827" cy="182610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3" name="그림 11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37" t="1288" r="19953" b="35969"/>
                <a:stretch/>
              </p:blipFill>
              <p:spPr>
                <a:xfrm>
                  <a:off x="1676818" y="5125871"/>
                  <a:ext cx="1764000" cy="1609660"/>
                </a:xfrm>
                <a:prstGeom prst="rect">
                  <a:avLst/>
                </a:prstGeom>
              </p:spPr>
            </p:pic>
            <p:sp>
              <p:nvSpPr>
                <p:cNvPr id="114" name="TextBox 113"/>
                <p:cNvSpPr txBox="1"/>
                <p:nvPr/>
              </p:nvSpPr>
              <p:spPr>
                <a:xfrm>
                  <a:off x="1615510" y="6119718"/>
                  <a:ext cx="424128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Pore</a:t>
                  </a:r>
                  <a:endParaRPr lang="ko-KR" alt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089953" y="6407750"/>
                  <a:ext cx="383608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accent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Slag</a:t>
                  </a:r>
                  <a:endParaRPr lang="ko-KR" altLang="en-US" sz="1200" b="1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16" name="그림 115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18000"/>
                          </a14:imgEffect>
                          <a14:imgEffect>
                            <a14:brightnessContrast bright="7000" contrast="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11" t="19582" r="13170" b="43642"/>
                <a:stretch/>
              </p:blipFill>
              <p:spPr>
                <a:xfrm>
                  <a:off x="1680244" y="3315209"/>
                  <a:ext cx="1765075" cy="1788545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17" name="그룹 116"/>
                <p:cNvGrpSpPr/>
                <p:nvPr/>
              </p:nvGrpSpPr>
              <p:grpSpPr>
                <a:xfrm>
                  <a:off x="4291648" y="3943312"/>
                  <a:ext cx="314468" cy="409538"/>
                  <a:chOff x="5993636" y="3618334"/>
                  <a:chExt cx="494217" cy="653772"/>
                </a:xfrm>
              </p:grpSpPr>
              <p:cxnSp>
                <p:nvCxnSpPr>
                  <p:cNvPr id="161" name="직선 화살표 연결선 160"/>
                  <p:cNvCxnSpPr/>
                  <p:nvPr/>
                </p:nvCxnSpPr>
                <p:spPr>
                  <a:xfrm flipH="1">
                    <a:off x="6284973" y="3618335"/>
                    <a:ext cx="115829" cy="569798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직선 화살표 연결선 161"/>
                  <p:cNvCxnSpPr/>
                  <p:nvPr/>
                </p:nvCxnSpPr>
                <p:spPr>
                  <a:xfrm flipH="1">
                    <a:off x="5993636" y="3618334"/>
                    <a:ext cx="392878" cy="653772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직선 화살표 연결선 162"/>
                  <p:cNvCxnSpPr/>
                  <p:nvPr/>
                </p:nvCxnSpPr>
                <p:spPr>
                  <a:xfrm>
                    <a:off x="6411913" y="3624882"/>
                    <a:ext cx="75940" cy="507172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8" name="TextBox 117"/>
                <p:cNvSpPr txBox="1"/>
                <p:nvPr/>
              </p:nvSpPr>
              <p:spPr>
                <a:xfrm>
                  <a:off x="5975963" y="3649376"/>
                  <a:ext cx="653462" cy="39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Reduced</a:t>
                  </a:r>
                  <a:b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Metal</a:t>
                  </a:r>
                  <a:endParaRPr lang="ko-KR" altLang="en-US" sz="1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895480" y="4595492"/>
                  <a:ext cx="475332" cy="23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Pores</a:t>
                  </a:r>
                  <a:endParaRPr lang="ko-KR" altLang="en-US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20" name="직선 화살표 연결선 119"/>
                <p:cNvCxnSpPr/>
                <p:nvPr/>
              </p:nvCxnSpPr>
              <p:spPr>
                <a:xfrm flipH="1" flipV="1">
                  <a:off x="2906073" y="4412535"/>
                  <a:ext cx="213062" cy="21549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직선 화살표 연결선 120"/>
                <p:cNvCxnSpPr/>
                <p:nvPr/>
              </p:nvCxnSpPr>
              <p:spPr>
                <a:xfrm flipH="1">
                  <a:off x="2627814" y="4628025"/>
                  <a:ext cx="491321" cy="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4469374" y="4723038"/>
                  <a:ext cx="1012349" cy="23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Al</a:t>
                  </a:r>
                  <a:r>
                    <a:rPr lang="en-US" altLang="ko-KR" sz="1200" b="1" baseline="-25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n-US" altLang="ko-KR" sz="1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</a:t>
                  </a:r>
                  <a:r>
                    <a:rPr lang="en-US" altLang="ko-KR" sz="1200" b="1" baseline="-25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 </a:t>
                  </a:r>
                  <a:r>
                    <a:rPr lang="en-US" altLang="ko-KR" sz="1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Crucible</a:t>
                  </a:r>
                  <a:endParaRPr lang="ko-KR" altLang="en-US" sz="1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382656" y="3965119"/>
                  <a:ext cx="383608" cy="23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Slag</a:t>
                  </a:r>
                  <a:endParaRPr lang="ko-KR" alt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27" name="직선 화살표 연결선 126"/>
                <p:cNvCxnSpPr/>
                <p:nvPr/>
              </p:nvCxnSpPr>
              <p:spPr>
                <a:xfrm>
                  <a:off x="6277295" y="4045021"/>
                  <a:ext cx="0" cy="38180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직선 화살표 연결선 127"/>
                <p:cNvCxnSpPr/>
                <p:nvPr/>
              </p:nvCxnSpPr>
              <p:spPr>
                <a:xfrm>
                  <a:off x="6277295" y="4045021"/>
                  <a:ext cx="218186" cy="308018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4088108" y="3493722"/>
                  <a:ext cx="653462" cy="39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Reduced</a:t>
                  </a:r>
                  <a:b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Metal</a:t>
                  </a:r>
                  <a:endParaRPr lang="ko-KR" altLang="en-US" sz="1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0" name="직선 화살표 연결선 129"/>
                <p:cNvCxnSpPr/>
                <p:nvPr/>
              </p:nvCxnSpPr>
              <p:spPr>
                <a:xfrm flipH="1" flipV="1">
                  <a:off x="5007771" y="4446867"/>
                  <a:ext cx="0" cy="216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직사각형 130"/>
                <p:cNvSpPr/>
                <p:nvPr/>
              </p:nvSpPr>
              <p:spPr>
                <a:xfrm>
                  <a:off x="1676818" y="3294857"/>
                  <a:ext cx="1764000" cy="34189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2" name="그룹 131"/>
                <p:cNvGrpSpPr/>
                <p:nvPr/>
              </p:nvGrpSpPr>
              <p:grpSpPr>
                <a:xfrm>
                  <a:off x="2191574" y="4119339"/>
                  <a:ext cx="180000" cy="965845"/>
                  <a:chOff x="1909333" y="4771185"/>
                  <a:chExt cx="253726" cy="1460782"/>
                </a:xfrm>
              </p:grpSpPr>
              <p:sp>
                <p:nvSpPr>
                  <p:cNvPr id="159" name="직사각형 158"/>
                  <p:cNvSpPr/>
                  <p:nvPr/>
                </p:nvSpPr>
                <p:spPr>
                  <a:xfrm>
                    <a:off x="1909333" y="4771185"/>
                    <a:ext cx="253726" cy="262932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60" name="직선 화살표 연결선 159"/>
                  <p:cNvCxnSpPr/>
                  <p:nvPr/>
                </p:nvCxnSpPr>
                <p:spPr>
                  <a:xfrm>
                    <a:off x="1998404" y="5034115"/>
                    <a:ext cx="0" cy="119785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3" name="그림 13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28" t="28984" r="18368" b="8912"/>
                <a:stretch/>
              </p:blipFill>
              <p:spPr>
                <a:xfrm>
                  <a:off x="3507479" y="5125778"/>
                  <a:ext cx="1752941" cy="1609753"/>
                </a:xfrm>
                <a:prstGeom prst="rect">
                  <a:avLst/>
                </a:prstGeom>
              </p:spPr>
            </p:pic>
            <p:cxnSp>
              <p:nvCxnSpPr>
                <p:cNvPr id="134" name="직선 연결선 133"/>
                <p:cNvCxnSpPr/>
                <p:nvPr/>
              </p:nvCxnSpPr>
              <p:spPr>
                <a:xfrm>
                  <a:off x="1738313" y="5193984"/>
                  <a:ext cx="216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1649434" y="5176213"/>
                  <a:ext cx="684584" cy="185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200µm</a:t>
                  </a:r>
                  <a:endParaRPr lang="ko-KR" altLang="en-US" sz="10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직사각형 135"/>
                <p:cNvSpPr/>
                <p:nvPr/>
              </p:nvSpPr>
              <p:spPr>
                <a:xfrm>
                  <a:off x="3502057" y="3294856"/>
                  <a:ext cx="1764000" cy="34189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3662170" y="5281383"/>
                  <a:ext cx="653462" cy="39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Reduced</a:t>
                  </a:r>
                  <a:b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Metal</a:t>
                  </a:r>
                  <a:endParaRPr lang="ko-KR" altLang="en-US" sz="1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그룹 137"/>
                <p:cNvGrpSpPr/>
                <p:nvPr/>
              </p:nvGrpSpPr>
              <p:grpSpPr>
                <a:xfrm>
                  <a:off x="4426183" y="4279492"/>
                  <a:ext cx="180000" cy="965845"/>
                  <a:chOff x="1909333" y="4771185"/>
                  <a:chExt cx="253726" cy="1460782"/>
                </a:xfrm>
              </p:grpSpPr>
              <p:sp>
                <p:nvSpPr>
                  <p:cNvPr id="157" name="직사각형 156"/>
                  <p:cNvSpPr/>
                  <p:nvPr/>
                </p:nvSpPr>
                <p:spPr>
                  <a:xfrm>
                    <a:off x="1909333" y="4771185"/>
                    <a:ext cx="253726" cy="262932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58" name="직선 화살표 연결선 157"/>
                  <p:cNvCxnSpPr/>
                  <p:nvPr/>
                </p:nvCxnSpPr>
                <p:spPr>
                  <a:xfrm>
                    <a:off x="1998404" y="5034115"/>
                    <a:ext cx="0" cy="119785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9" name="직선 화살표 연결선 138"/>
                <p:cNvCxnSpPr/>
                <p:nvPr/>
              </p:nvCxnSpPr>
              <p:spPr>
                <a:xfrm flipH="1">
                  <a:off x="3655939" y="5675051"/>
                  <a:ext cx="249986" cy="409538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직선 화살표 연결선 139"/>
                <p:cNvCxnSpPr/>
                <p:nvPr/>
              </p:nvCxnSpPr>
              <p:spPr>
                <a:xfrm>
                  <a:off x="4268232" y="5580687"/>
                  <a:ext cx="277631" cy="204769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TextBox 140"/>
                <p:cNvSpPr txBox="1"/>
                <p:nvPr/>
              </p:nvSpPr>
              <p:spPr>
                <a:xfrm>
                  <a:off x="4604322" y="5961548"/>
                  <a:ext cx="424128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Pore</a:t>
                  </a:r>
                  <a:endParaRPr lang="ko-KR" alt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4801582" y="6266371"/>
                  <a:ext cx="383608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accent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Slag</a:t>
                  </a:r>
                  <a:endParaRPr lang="ko-KR" altLang="en-US" sz="1200" b="1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4654480" y="5125778"/>
                  <a:ext cx="456401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Resin</a:t>
                  </a:r>
                  <a:endParaRPr lang="ko-KR" alt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44" name="그림 143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81" t="32147" r="43355" b="5526"/>
                <a:stretch/>
              </p:blipFill>
              <p:spPr>
                <a:xfrm>
                  <a:off x="5339225" y="5125871"/>
                  <a:ext cx="1764630" cy="1615497"/>
                </a:xfrm>
                <a:prstGeom prst="rect">
                  <a:avLst/>
                </a:prstGeom>
              </p:spPr>
            </p:pic>
            <p:sp>
              <p:nvSpPr>
                <p:cNvPr id="145" name="직사각형 144"/>
                <p:cNvSpPr/>
                <p:nvPr/>
              </p:nvSpPr>
              <p:spPr>
                <a:xfrm>
                  <a:off x="5344050" y="3294855"/>
                  <a:ext cx="1764000" cy="34189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6" name="그룹 145"/>
                <p:cNvGrpSpPr/>
                <p:nvPr/>
              </p:nvGrpSpPr>
              <p:grpSpPr>
                <a:xfrm>
                  <a:off x="6349349" y="4352851"/>
                  <a:ext cx="180000" cy="821845"/>
                  <a:chOff x="1909333" y="4771185"/>
                  <a:chExt cx="253726" cy="1242990"/>
                </a:xfrm>
              </p:grpSpPr>
              <p:sp>
                <p:nvSpPr>
                  <p:cNvPr id="155" name="직사각형 154"/>
                  <p:cNvSpPr/>
                  <p:nvPr/>
                </p:nvSpPr>
                <p:spPr>
                  <a:xfrm>
                    <a:off x="1909333" y="4771185"/>
                    <a:ext cx="253726" cy="262932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56" name="직선 화살표 연결선 155"/>
                  <p:cNvCxnSpPr/>
                  <p:nvPr/>
                </p:nvCxnSpPr>
                <p:spPr>
                  <a:xfrm>
                    <a:off x="1998404" y="5034115"/>
                    <a:ext cx="0" cy="98006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TextBox 146"/>
                <p:cNvSpPr txBox="1"/>
                <p:nvPr/>
              </p:nvSpPr>
              <p:spPr>
                <a:xfrm>
                  <a:off x="6299036" y="5380562"/>
                  <a:ext cx="653462" cy="39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Reduced</a:t>
                  </a:r>
                  <a:b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12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Metal</a:t>
                  </a:r>
                  <a:endParaRPr lang="ko-KR" altLang="en-US" sz="1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379545" y="6375558"/>
                  <a:ext cx="424128" cy="239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Pore</a:t>
                  </a:r>
                  <a:endParaRPr lang="ko-KR" alt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2606558" y="5935365"/>
                  <a:ext cx="653462" cy="39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Reduced</a:t>
                  </a:r>
                  <a:br>
                    <a:rPr lang="en-US" altLang="ko-KR" sz="1200" b="1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1200" b="1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Metal</a:t>
                  </a:r>
                  <a:endParaRPr lang="ko-KR" altLang="en-US" sz="12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50" name="직선 화살표 연결선 149"/>
                <p:cNvCxnSpPr>
                  <a:stCxn id="149" idx="1"/>
                </p:cNvCxnSpPr>
                <p:nvPr/>
              </p:nvCxnSpPr>
              <p:spPr>
                <a:xfrm flipH="1" flipV="1">
                  <a:off x="2334020" y="5787918"/>
                  <a:ext cx="272538" cy="346724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직선 화살표 연결선 150"/>
                <p:cNvCxnSpPr/>
                <p:nvPr/>
              </p:nvCxnSpPr>
              <p:spPr>
                <a:xfrm flipV="1">
                  <a:off x="3070660" y="5473873"/>
                  <a:ext cx="0" cy="362890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직사각형 151"/>
                <p:cNvSpPr/>
                <p:nvPr/>
              </p:nvSpPr>
              <p:spPr>
                <a:xfrm>
                  <a:off x="2697441" y="3337680"/>
                  <a:ext cx="668867" cy="2855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827987" y="3414043"/>
                  <a:ext cx="450035" cy="19927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 kern="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mm</a:t>
                  </a:r>
                </a:p>
              </p:txBody>
            </p:sp>
            <p:cxnSp>
              <p:nvCxnSpPr>
                <p:cNvPr id="154" name="직선 연결선 153"/>
                <p:cNvCxnSpPr/>
                <p:nvPr/>
              </p:nvCxnSpPr>
              <p:spPr>
                <a:xfrm>
                  <a:off x="2715902" y="3410066"/>
                  <a:ext cx="622988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1074170" y="5547128"/>
                <a:ext cx="1975579" cy="347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min (Al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10.6%)</a:t>
                </a:r>
                <a:endPara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589057" y="5548465"/>
                <a:ext cx="1975579" cy="347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min (Al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12.6%)</a:t>
                </a:r>
                <a:endPara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910629" y="5548465"/>
                <a:ext cx="1975579" cy="347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min (Al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altLang="ko-KR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13.7%)</a:t>
                </a:r>
                <a:endPara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16200000">
              <a:off x="589213" y="1796749"/>
              <a:ext cx="894225" cy="359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Optical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705714" y="3938332"/>
              <a:ext cx="727367" cy="359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EPMA</a:t>
              </a: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タイトル 1"/>
          <p:cNvSpPr txBox="1">
            <a:spLocks/>
          </p:cNvSpPr>
          <p:nvPr/>
        </p:nvSpPr>
        <p:spPr>
          <a:xfrm>
            <a:off x="123925" y="33170"/>
            <a:ext cx="7760443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3.3 Melting behavior of slag (Slag F, initial Al</a:t>
            </a:r>
            <a:r>
              <a:rPr lang="en-US" altLang="ko-K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10%)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9045" y="6392917"/>
            <a:ext cx="790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Molten state reduction (smelting reduction) was observed at Slag F (Al</a:t>
            </a:r>
            <a:r>
              <a:rPr lang="en-US" altLang="ko-KR" b="1" baseline="-25000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10%)</a:t>
            </a:r>
            <a:endParaRPr lang="ko-KR" altLang="en-US" b="1" dirty="0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6702003" y="3808098"/>
            <a:ext cx="43152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Slag</a:t>
            </a:r>
            <a:endParaRPr lang="ko-KR" altLang="en-US" sz="10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15762" y="2926194"/>
            <a:ext cx="43152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Slag</a:t>
            </a:r>
            <a:endParaRPr lang="ko-KR" altLang="en-US" sz="10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7952" r="24014" b="61302"/>
          <a:stretch/>
        </p:blipFill>
        <p:spPr>
          <a:xfrm>
            <a:off x="3887281" y="863121"/>
            <a:ext cx="1687220" cy="1687219"/>
          </a:xfrm>
          <a:prstGeom prst="rect">
            <a:avLst/>
          </a:prstGeom>
          <a:ln>
            <a:noFill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3000" contrast="6000"/>
                    </a14:imgEffect>
                  </a14:imgLayer>
                </a14:imgProps>
              </a:ext>
            </a:extLst>
          </a:blip>
          <a:srcRect l="22496" t="32729" r="21264" b="19401"/>
          <a:stretch/>
        </p:blipFill>
        <p:spPr>
          <a:xfrm>
            <a:off x="5649735" y="873927"/>
            <a:ext cx="1687220" cy="1685343"/>
          </a:xfrm>
          <a:prstGeom prst="rect">
            <a:avLst/>
          </a:prstGeom>
          <a:ln>
            <a:noFill/>
          </a:ln>
        </p:spPr>
      </p:pic>
      <p:sp>
        <p:nvSpPr>
          <p:cNvPr id="66" name="TextBox 65"/>
          <p:cNvSpPr txBox="1"/>
          <p:nvPr/>
        </p:nvSpPr>
        <p:spPr>
          <a:xfrm>
            <a:off x="6066784" y="1185846"/>
            <a:ext cx="85311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44024" y="2039469"/>
            <a:ext cx="48763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7"/>
          <a:srcRect l="3623" t="9419" r="9925" b="5908"/>
          <a:stretch/>
        </p:blipFill>
        <p:spPr>
          <a:xfrm>
            <a:off x="7379651" y="886778"/>
            <a:ext cx="1679032" cy="1672493"/>
          </a:xfrm>
          <a:prstGeom prst="rect">
            <a:avLst/>
          </a:prstGeom>
          <a:ln>
            <a:noFill/>
          </a:ln>
        </p:spPr>
      </p:pic>
      <p:sp>
        <p:nvSpPr>
          <p:cNvPr id="70" name="TextBox 69"/>
          <p:cNvSpPr txBox="1"/>
          <p:nvPr/>
        </p:nvSpPr>
        <p:spPr>
          <a:xfrm>
            <a:off x="7870942" y="1152918"/>
            <a:ext cx="85311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8466114" y="1679464"/>
            <a:ext cx="0" cy="3435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975351" y="2049312"/>
            <a:ext cx="48763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9" t="18776" r="35675" b="19400"/>
          <a:stretch/>
        </p:blipFill>
        <p:spPr>
          <a:xfrm rot="16200000">
            <a:off x="360854" y="837795"/>
            <a:ext cx="1755731" cy="1687220"/>
          </a:xfrm>
          <a:prstGeom prst="rect">
            <a:avLst/>
          </a:prstGeom>
          <a:ln>
            <a:noFill/>
          </a:ln>
        </p:spPr>
      </p:pic>
      <p:sp>
        <p:nvSpPr>
          <p:cNvPr id="76" name="TextBox 75"/>
          <p:cNvSpPr txBox="1"/>
          <p:nvPr/>
        </p:nvSpPr>
        <p:spPr>
          <a:xfrm>
            <a:off x="463758" y="2200593"/>
            <a:ext cx="52129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ko-KR" alt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t="30188" r="36025" b="13209"/>
          <a:stretch/>
        </p:blipFill>
        <p:spPr>
          <a:xfrm rot="16200000">
            <a:off x="2145530" y="874403"/>
            <a:ext cx="1687219" cy="1687225"/>
          </a:xfrm>
          <a:prstGeom prst="rect">
            <a:avLst/>
          </a:prstGeom>
          <a:ln>
            <a:noFill/>
          </a:ln>
        </p:spPr>
      </p:pic>
      <p:sp>
        <p:nvSpPr>
          <p:cNvPr id="80" name="직사각형 79"/>
          <p:cNvSpPr/>
          <p:nvPr/>
        </p:nvSpPr>
        <p:spPr>
          <a:xfrm>
            <a:off x="325674" y="805711"/>
            <a:ext cx="8660100" cy="181090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직선 화살표 연결선 80"/>
          <p:cNvCxnSpPr/>
          <p:nvPr/>
        </p:nvCxnSpPr>
        <p:spPr>
          <a:xfrm flipV="1">
            <a:off x="1465164" y="1274719"/>
            <a:ext cx="0" cy="3936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6453325" y="1689963"/>
            <a:ext cx="115065" cy="276331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 flipH="1">
            <a:off x="6318886" y="1717441"/>
            <a:ext cx="91744" cy="287523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 flipH="1">
            <a:off x="7812837" y="1739125"/>
            <a:ext cx="335137" cy="89360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 flipH="1" flipV="1">
            <a:off x="7727014" y="1725317"/>
            <a:ext cx="405333" cy="13808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/>
          <p:nvPr/>
        </p:nvCxnSpPr>
        <p:spPr>
          <a:xfrm flipH="1">
            <a:off x="7957604" y="1734806"/>
            <a:ext cx="187600" cy="433688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4" t="16147" r="10563" b="18616"/>
          <a:stretch/>
        </p:blipFill>
        <p:spPr>
          <a:xfrm>
            <a:off x="401064" y="2586133"/>
            <a:ext cx="1687220" cy="1585638"/>
          </a:xfrm>
          <a:prstGeom prst="rect">
            <a:avLst/>
          </a:prstGeom>
        </p:spPr>
      </p:pic>
      <p:cxnSp>
        <p:nvCxnSpPr>
          <p:cNvPr id="88" name="직선 연결선 87"/>
          <p:cNvCxnSpPr/>
          <p:nvPr/>
        </p:nvCxnSpPr>
        <p:spPr>
          <a:xfrm>
            <a:off x="454909" y="2654893"/>
            <a:ext cx="3038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78626" y="2629897"/>
            <a:ext cx="962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200µm</a:t>
            </a:r>
            <a:endParaRPr lang="ko-KR" altLang="en-US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65628" y="2571046"/>
            <a:ext cx="7248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직선 화살표 연결선 90"/>
          <p:cNvCxnSpPr/>
          <p:nvPr/>
        </p:nvCxnSpPr>
        <p:spPr>
          <a:xfrm>
            <a:off x="1889708" y="2884606"/>
            <a:ext cx="115473" cy="379641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82912" y="3282111"/>
            <a:ext cx="4363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1015125" y="1288419"/>
            <a:ext cx="223593" cy="1276118"/>
            <a:chOff x="1909333" y="4771185"/>
            <a:chExt cx="253726" cy="1460782"/>
          </a:xfrm>
        </p:grpSpPr>
        <p:sp>
          <p:nvSpPr>
            <p:cNvPr id="94" name="직사각형 93"/>
            <p:cNvSpPr/>
            <p:nvPr/>
          </p:nvSpPr>
          <p:spPr>
            <a:xfrm>
              <a:off x="1909333" y="4771185"/>
              <a:ext cx="253726" cy="2629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5" name="직선 화살표 연결선 94"/>
            <p:cNvCxnSpPr/>
            <p:nvPr/>
          </p:nvCxnSpPr>
          <p:spPr>
            <a:xfrm>
              <a:off x="1998404" y="5034115"/>
              <a:ext cx="0" cy="11978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967369" y="1557016"/>
            <a:ext cx="1194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melted slag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395110" y="874404"/>
            <a:ext cx="1698638" cy="3297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10076" r="30443" b="24744"/>
          <a:stretch/>
        </p:blipFill>
        <p:spPr>
          <a:xfrm>
            <a:off x="2140068" y="2587529"/>
            <a:ext cx="1698638" cy="1584243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374599" y="2701464"/>
            <a:ext cx="7248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" name="직선 화살표 연결선 99"/>
          <p:cNvCxnSpPr/>
          <p:nvPr/>
        </p:nvCxnSpPr>
        <p:spPr>
          <a:xfrm>
            <a:off x="3024754" y="3103008"/>
            <a:ext cx="60632" cy="212955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27849" y="3598977"/>
            <a:ext cx="4363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68686" y="3828319"/>
            <a:ext cx="5186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ko-KR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6" t="6968" r="14375" b="49579"/>
          <a:stretch/>
        </p:blipFill>
        <p:spPr>
          <a:xfrm>
            <a:off x="3887022" y="2578595"/>
            <a:ext cx="1693432" cy="1584243"/>
          </a:xfrm>
          <a:prstGeom prst="rect">
            <a:avLst/>
          </a:prstGeom>
        </p:spPr>
      </p:pic>
      <p:grpSp>
        <p:nvGrpSpPr>
          <p:cNvPr id="104" name="그룹 103"/>
          <p:cNvGrpSpPr/>
          <p:nvPr/>
        </p:nvGrpSpPr>
        <p:grpSpPr>
          <a:xfrm>
            <a:off x="2750599" y="1581332"/>
            <a:ext cx="244344" cy="997265"/>
            <a:chOff x="1909335" y="4771185"/>
            <a:chExt cx="253210" cy="952338"/>
          </a:xfrm>
        </p:grpSpPr>
        <p:sp>
          <p:nvSpPr>
            <p:cNvPr id="105" name="직사각형 104"/>
            <p:cNvSpPr/>
            <p:nvPr/>
          </p:nvSpPr>
          <p:spPr>
            <a:xfrm>
              <a:off x="1909335" y="4771185"/>
              <a:ext cx="253210" cy="2135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직선 화살표 연결선 105"/>
            <p:cNvCxnSpPr/>
            <p:nvPr/>
          </p:nvCxnSpPr>
          <p:spPr>
            <a:xfrm>
              <a:off x="1998404" y="4984729"/>
              <a:ext cx="0" cy="7387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그룹 106"/>
          <p:cNvGrpSpPr/>
          <p:nvPr/>
        </p:nvGrpSpPr>
        <p:grpSpPr>
          <a:xfrm>
            <a:off x="4458864" y="1449042"/>
            <a:ext cx="223593" cy="1125124"/>
            <a:chOff x="1463610" y="4966110"/>
            <a:chExt cx="253726" cy="1287937"/>
          </a:xfrm>
        </p:grpSpPr>
        <p:sp>
          <p:nvSpPr>
            <p:cNvPr id="108" name="직사각형 107"/>
            <p:cNvSpPr/>
            <p:nvPr/>
          </p:nvSpPr>
          <p:spPr>
            <a:xfrm>
              <a:off x="1463610" y="4966110"/>
              <a:ext cx="253726" cy="2629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4" name="직선 화살표 연결선 123"/>
            <p:cNvCxnSpPr/>
            <p:nvPr/>
          </p:nvCxnSpPr>
          <p:spPr>
            <a:xfrm>
              <a:off x="1552680" y="5229040"/>
              <a:ext cx="0" cy="102500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3971855" y="2826450"/>
            <a:ext cx="7248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직선 화살표 연결선 125"/>
          <p:cNvCxnSpPr>
            <a:stCxn id="125" idx="0"/>
          </p:cNvCxnSpPr>
          <p:nvPr/>
        </p:nvCxnSpPr>
        <p:spPr>
          <a:xfrm flipV="1">
            <a:off x="4334294" y="2714918"/>
            <a:ext cx="1" cy="111532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792379" y="3336897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</a:t>
            </a:r>
            <a:endParaRPr lang="ko-KR" altLang="en-US" sz="105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702409" y="3724430"/>
            <a:ext cx="4363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6177" r="36591" b="30370"/>
          <a:stretch/>
        </p:blipFill>
        <p:spPr>
          <a:xfrm>
            <a:off x="5627424" y="2587529"/>
            <a:ext cx="1710183" cy="1584243"/>
          </a:xfrm>
          <a:prstGeom prst="rect">
            <a:avLst/>
          </a:prstGeom>
        </p:spPr>
      </p:pic>
      <p:grpSp>
        <p:nvGrpSpPr>
          <p:cNvPr id="170" name="그룹 169"/>
          <p:cNvGrpSpPr/>
          <p:nvPr/>
        </p:nvGrpSpPr>
        <p:grpSpPr>
          <a:xfrm>
            <a:off x="5981052" y="1914284"/>
            <a:ext cx="223593" cy="685421"/>
            <a:chOff x="1909333" y="4771185"/>
            <a:chExt cx="253726" cy="784607"/>
          </a:xfrm>
        </p:grpSpPr>
        <p:sp>
          <p:nvSpPr>
            <p:cNvPr id="171" name="직사각형 170"/>
            <p:cNvSpPr/>
            <p:nvPr/>
          </p:nvSpPr>
          <p:spPr>
            <a:xfrm>
              <a:off x="1909333" y="4771185"/>
              <a:ext cx="253726" cy="2629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직선 화살표 연결선 171"/>
            <p:cNvCxnSpPr/>
            <p:nvPr/>
          </p:nvCxnSpPr>
          <p:spPr>
            <a:xfrm>
              <a:off x="1998404" y="5034115"/>
              <a:ext cx="0" cy="5216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xtBox 172"/>
          <p:cNvSpPr txBox="1"/>
          <p:nvPr/>
        </p:nvSpPr>
        <p:spPr>
          <a:xfrm>
            <a:off x="5774779" y="3483211"/>
            <a:ext cx="7248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직선 화살표 연결선 173"/>
          <p:cNvCxnSpPr/>
          <p:nvPr/>
        </p:nvCxnSpPr>
        <p:spPr>
          <a:xfrm flipV="1">
            <a:off x="5877448" y="3092555"/>
            <a:ext cx="0" cy="405093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그림 17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3" t="8532" r="12983" b="45034"/>
          <a:stretch/>
        </p:blipFill>
        <p:spPr>
          <a:xfrm rot="5400000">
            <a:off x="7419404" y="2532728"/>
            <a:ext cx="1585635" cy="1692920"/>
          </a:xfrm>
          <a:prstGeom prst="rect">
            <a:avLst/>
          </a:prstGeom>
        </p:spPr>
      </p:pic>
      <p:grpSp>
        <p:nvGrpSpPr>
          <p:cNvPr id="176" name="그룹 175"/>
          <p:cNvGrpSpPr/>
          <p:nvPr/>
        </p:nvGrpSpPr>
        <p:grpSpPr>
          <a:xfrm>
            <a:off x="7615217" y="1785935"/>
            <a:ext cx="223593" cy="837331"/>
            <a:chOff x="1909333" y="4771185"/>
            <a:chExt cx="253726" cy="958499"/>
          </a:xfrm>
        </p:grpSpPr>
        <p:sp>
          <p:nvSpPr>
            <p:cNvPr id="177" name="직사각형 176"/>
            <p:cNvSpPr/>
            <p:nvPr/>
          </p:nvSpPr>
          <p:spPr>
            <a:xfrm>
              <a:off x="1909333" y="4771185"/>
              <a:ext cx="253726" cy="2629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8" name="직선 화살표 연결선 177"/>
            <p:cNvCxnSpPr/>
            <p:nvPr/>
          </p:nvCxnSpPr>
          <p:spPr>
            <a:xfrm>
              <a:off x="1998404" y="5034115"/>
              <a:ext cx="0" cy="69556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Box 178"/>
          <p:cNvSpPr txBox="1"/>
          <p:nvPr/>
        </p:nvSpPr>
        <p:spPr>
          <a:xfrm>
            <a:off x="8007939" y="3308932"/>
            <a:ext cx="7248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br>
              <a:rPr lang="en-US" altLang="ko-K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</a:t>
            </a:r>
            <a:endParaRPr lang="ko-KR" alt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2145525" y="874870"/>
            <a:ext cx="1698638" cy="3297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3887022" y="874404"/>
            <a:ext cx="1698638" cy="3297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5628091" y="873927"/>
            <a:ext cx="1698638" cy="3297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7360045" y="876520"/>
            <a:ext cx="1698638" cy="3297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직선 화살표 연결선 183"/>
          <p:cNvCxnSpPr/>
          <p:nvPr/>
        </p:nvCxnSpPr>
        <p:spPr>
          <a:xfrm flipH="1">
            <a:off x="6128334" y="1725317"/>
            <a:ext cx="176959" cy="252411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/>
          <p:nvPr/>
        </p:nvCxnSpPr>
        <p:spPr>
          <a:xfrm flipH="1">
            <a:off x="4469417" y="3358618"/>
            <a:ext cx="25071" cy="246434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화살표 연결선 185"/>
          <p:cNvCxnSpPr/>
          <p:nvPr/>
        </p:nvCxnSpPr>
        <p:spPr>
          <a:xfrm flipV="1">
            <a:off x="4722651" y="2901421"/>
            <a:ext cx="130589" cy="188097"/>
          </a:xfrm>
          <a:prstGeom prst="straightConnector1">
            <a:avLst/>
          </a:prstGeom>
          <a:ln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화살표 연결선 186"/>
          <p:cNvCxnSpPr/>
          <p:nvPr/>
        </p:nvCxnSpPr>
        <p:spPr>
          <a:xfrm flipH="1">
            <a:off x="3311272" y="1300102"/>
            <a:ext cx="11694" cy="3742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580558" y="2656649"/>
            <a:ext cx="5186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ko-KR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396840" y="2657053"/>
            <a:ext cx="5186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ko-KR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004522" y="2622738"/>
            <a:ext cx="5186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ko-KR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1186233" y="2144457"/>
            <a:ext cx="883669" cy="3772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324447" y="2239423"/>
            <a:ext cx="55976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mm</a:t>
            </a:r>
          </a:p>
        </p:txBody>
      </p:sp>
      <p:cxnSp>
        <p:nvCxnSpPr>
          <p:cNvPr id="193" name="직선 연결선 192"/>
          <p:cNvCxnSpPr/>
          <p:nvPr/>
        </p:nvCxnSpPr>
        <p:spPr>
          <a:xfrm>
            <a:off x="1210623" y="2240088"/>
            <a:ext cx="823056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702345" y="848249"/>
            <a:ext cx="1194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melted slag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123140" y="874404"/>
            <a:ext cx="1194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melted slag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71946" y="424587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1 min (Al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= 19.6%)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0512" y="348604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</a:t>
            </a:r>
            <a:endParaRPr lang="ko-KR" alt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683915" y="3855092"/>
            <a:ext cx="4363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365047" y="3165677"/>
            <a:ext cx="4363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正方形/長方形 2"/>
          <p:cNvSpPr/>
          <p:nvPr/>
        </p:nvSpPr>
        <p:spPr>
          <a:xfrm>
            <a:off x="530297" y="5042193"/>
            <a:ext cx="8193764" cy="1200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Unlike Slag F (Al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10%), Slag H (Al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20%) didn’t melt until 3 min is lasted.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Molten slag was observed after 4 min. 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particles were agglomerating and growing in size with reduction time</a:t>
            </a:r>
          </a:p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metal droplet was observed in entire area of slag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27472" y="6297837"/>
            <a:ext cx="823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melting behavior was observed by different initial Al</a:t>
            </a:r>
            <a:r>
              <a:rPr lang="en-US" altLang="ko-KR" b="1" baseline="-25000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content of slag. </a:t>
            </a:r>
            <a:endParaRPr lang="ko-KR" altLang="en-US" b="1" dirty="0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-227761" y="147103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Optical </a:t>
            </a: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-116143" y="318908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EPMA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タイトル 1"/>
          <p:cNvSpPr txBox="1">
            <a:spLocks/>
          </p:cNvSpPr>
          <p:nvPr/>
        </p:nvSpPr>
        <p:spPr>
          <a:xfrm>
            <a:off x="123925" y="33170"/>
            <a:ext cx="7688912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3.3 Melting behavior of slag (Slag H, initial Al</a:t>
            </a:r>
            <a:r>
              <a:rPr lang="en-US" altLang="ko-K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20%)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67252" y="424587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2 min (Al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= 25.0%)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32752" y="424587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3 min (Al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= 24.8%)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23782" y="424587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4 min (Al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= 26.3%)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59052" y="424587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5 min (Al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= 28.1%)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2"/>
          <p:cNvSpPr/>
          <p:nvPr/>
        </p:nvSpPr>
        <p:spPr>
          <a:xfrm>
            <a:off x="447620" y="4653992"/>
            <a:ext cx="8444860" cy="100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/>
          <a:p>
            <a:pPr latinLnBrk="0">
              <a:spcBef>
                <a:spcPct val="20000"/>
              </a:spcBef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 F (Al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10%) : Slag melted fast, </a:t>
            </a:r>
            <a:r>
              <a:rPr kumimoji="1" lang="en-US" altLang="ja-JP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molten slag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1" lang="en-US" altLang="ja-JP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graphite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major reduction reaction</a:t>
            </a:r>
            <a:endParaRPr kumimoji="1" lang="en-US" altLang="ja-JP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atinLnBrk="0">
              <a:spcBef>
                <a:spcPct val="20000"/>
              </a:spcBef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 H (Al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20%) : Slag melted slowly, </a:t>
            </a:r>
            <a:r>
              <a:rPr kumimoji="1" lang="en-US" altLang="ja-JP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slag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1" lang="en-US" altLang="ja-JP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graphite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reduction took place for one min</a:t>
            </a:r>
          </a:p>
          <a:p>
            <a:pPr latinLnBrk="0">
              <a:spcBef>
                <a:spcPct val="20000"/>
              </a:spcBef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reduction of </a:t>
            </a:r>
            <a:r>
              <a:rPr kumimoji="1" lang="en-US" altLang="ja-JP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kumimoji="1"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enhanced during solid state reduction</a:t>
            </a:r>
          </a:p>
          <a:p>
            <a:pPr latinLnBrk="0">
              <a:spcBef>
                <a:spcPct val="20000"/>
              </a:spcBef>
              <a:defRPr/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80" y="4005064"/>
            <a:ext cx="747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Composition changes of Slag F and H observed by EPMA &amp;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Reduction mechanism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738" y="5539878"/>
            <a:ext cx="7443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Different reduction mechanism leads different reduction behavior of Fe, P and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122" y="6080567"/>
            <a:ext cx="86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suppressed reduction of </a:t>
            </a:r>
            <a:r>
              <a:rPr lang="en-US" altLang="ko-KR" b="1" dirty="0" err="1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advantageous for separation of </a:t>
            </a:r>
            <a:r>
              <a:rPr lang="en-US" altLang="ko-KR" b="1" dirty="0" err="1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P, </a:t>
            </a:r>
          </a:p>
          <a:p>
            <a:r>
              <a:rPr lang="en-US" altLang="ko-KR" b="1" dirty="0">
                <a:solidFill>
                  <a:srgbClr val="1A1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formation of molten slag plays an important role in selective reduction process.</a:t>
            </a:r>
            <a:endParaRPr lang="ko-KR" altLang="en-US" b="1" dirty="0">
              <a:solidFill>
                <a:srgbClr val="1A1A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-114293" y="608346"/>
            <a:ext cx="9292821" cy="3252241"/>
            <a:chOff x="-114293" y="823001"/>
            <a:chExt cx="9292821" cy="3439148"/>
          </a:xfrm>
        </p:grpSpPr>
        <p:grpSp>
          <p:nvGrpSpPr>
            <p:cNvPr id="22" name="그룹 21"/>
            <p:cNvGrpSpPr/>
            <p:nvPr/>
          </p:nvGrpSpPr>
          <p:grpSpPr>
            <a:xfrm>
              <a:off x="-114293" y="823001"/>
              <a:ext cx="9292821" cy="2969043"/>
              <a:chOff x="-114293" y="823001"/>
              <a:chExt cx="9292821" cy="3437160"/>
            </a:xfrm>
          </p:grpSpPr>
          <p:graphicFrame>
            <p:nvGraphicFramePr>
              <p:cNvPr id="11" name="차트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65342401"/>
                  </p:ext>
                </p:extLst>
              </p:nvPr>
            </p:nvGraphicFramePr>
            <p:xfrm>
              <a:off x="-114293" y="823002"/>
              <a:ext cx="4680000" cy="34371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2" name="차트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57791744"/>
                  </p:ext>
                </p:extLst>
              </p:nvPr>
            </p:nvGraphicFramePr>
            <p:xfrm>
              <a:off x="4498528" y="823001"/>
              <a:ext cx="4680000" cy="34371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cxnSp>
          <p:nvCxnSpPr>
            <p:cNvPr id="7" name="직선 연결선 6"/>
            <p:cNvCxnSpPr/>
            <p:nvPr/>
          </p:nvCxnSpPr>
          <p:spPr>
            <a:xfrm>
              <a:off x="715936" y="1318894"/>
              <a:ext cx="0" cy="2606045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715936" y="3810543"/>
              <a:ext cx="3669947" cy="0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07735" y="3656654"/>
              <a:ext cx="1640129" cy="325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Smelting reduction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 flipH="1">
              <a:off x="5800576" y="1515422"/>
              <a:ext cx="307348" cy="1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65808" y="1369738"/>
              <a:ext cx="1054519" cy="3254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Slag melted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>
              <a:off x="5776819" y="3810543"/>
              <a:ext cx="3205340" cy="0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559424" y="3656654"/>
              <a:ext cx="1640129" cy="325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Smelting reduction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5780656" y="1276852"/>
              <a:ext cx="0" cy="2613736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5165668" y="3806697"/>
              <a:ext cx="602001" cy="7691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H="1" flipV="1">
              <a:off x="5422500" y="3802063"/>
              <a:ext cx="1274" cy="190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544728" y="3936684"/>
              <a:ext cx="1755545" cy="3254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Solid state reduction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>
              <a:off x="715936" y="1539054"/>
              <a:ext cx="307348" cy="1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正方形/長方形 2"/>
          <p:cNvSpPr/>
          <p:nvPr/>
        </p:nvSpPr>
        <p:spPr>
          <a:xfrm>
            <a:off x="271806" y="4560803"/>
            <a:ext cx="8620674" cy="13709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indent="-285750" latinLnBrk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kumimoji="1" lang="en-US" altLang="ja-JP" sz="1600" b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タイトル 1"/>
          <p:cNvSpPr txBox="1">
            <a:spLocks/>
          </p:cNvSpPr>
          <p:nvPr/>
        </p:nvSpPr>
        <p:spPr>
          <a:xfrm>
            <a:off x="123925" y="33170"/>
            <a:ext cx="8372495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3.4 Influence of melting behavior on selective reduction </a:t>
            </a: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직선 화살표 연결선 57"/>
          <p:cNvCxnSpPr/>
          <p:nvPr/>
        </p:nvCxnSpPr>
        <p:spPr>
          <a:xfrm>
            <a:off x="7148690" y="2154907"/>
            <a:ext cx="0" cy="27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7148690" y="3279271"/>
            <a:ext cx="0" cy="27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7148690" y="4403635"/>
            <a:ext cx="0" cy="27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/>
          <p:cNvSpPr txBox="1">
            <a:spLocks/>
          </p:cNvSpPr>
          <p:nvPr/>
        </p:nvSpPr>
        <p:spPr>
          <a:xfrm>
            <a:off x="123925" y="33170"/>
            <a:ext cx="7832451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3.5 Discussion (Melting point of slags)</a:t>
            </a: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482" y="1438917"/>
            <a:ext cx="35926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As the content of Al</a:t>
            </a:r>
            <a:r>
              <a:rPr lang="en-US" altLang="ko-K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increased in slag, the melting point of slag increased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76482" y="2563281"/>
            <a:ext cx="35926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During heating-up step, the reduction of slag began before slag was melted.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76482" y="3687645"/>
            <a:ext cx="35926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Decreasing the content of metallic oxides elevated melting point of slag further.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76482" y="4812008"/>
            <a:ext cx="35926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Formation of molten slag</a:t>
            </a:r>
          </a:p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has been slow down. </a:t>
            </a:r>
          </a:p>
          <a:p>
            <a:pPr algn="ctr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(continued solid state reduction)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5304" y="6566364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[1] </a:t>
            </a:r>
            <a:r>
              <a:rPr lang="en-US" altLang="ko-K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Verein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Deutscher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Eisenhüttenleute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: Slag atlas 2nd Edition. </a:t>
            </a:r>
            <a:r>
              <a:rPr lang="en-US" altLang="ko-K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Verlag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Stahleisen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GmbH, Düsseldorf, 1995, Germany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276482" y="1327813"/>
            <a:ext cx="3754331" cy="4457234"/>
          </a:xfrm>
          <a:prstGeom prst="roundRect">
            <a:avLst>
              <a:gd name="adj" fmla="val 598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図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9" y="1509083"/>
            <a:ext cx="5235516" cy="4026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5759" y="764704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Melting point of slags 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/>
          <p:cNvSpPr txBox="1">
            <a:spLocks/>
          </p:cNvSpPr>
          <p:nvPr/>
        </p:nvSpPr>
        <p:spPr>
          <a:xfrm>
            <a:off x="123925" y="33170"/>
            <a:ext cx="7832451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spcBef>
                <a:spcPts val="0"/>
              </a:spcBef>
            </a:pPr>
            <a:r>
              <a:rPr lang="en-US" altLang="ko-KR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Discussion (Reduction behavior of P and Mn from solid slag)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グラフ 2">
            <a:extLst>
              <a:ext uri="{FF2B5EF4-FFF2-40B4-BE49-F238E27FC236}">
                <a16:creationId xmlns:a16="http://schemas.microsoft.com/office/drawing/2014/main" xmlns="" id="{F7751744-6665-497E-8FA4-92848D8BD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739521"/>
              </p:ext>
            </p:extLst>
          </p:nvPr>
        </p:nvGraphicFramePr>
        <p:xfrm>
          <a:off x="123925" y="1196752"/>
          <a:ext cx="4896118" cy="43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5020043" y="1378608"/>
            <a:ext cx="4100789" cy="4118756"/>
            <a:chOff x="5020043" y="1556792"/>
            <a:chExt cx="4100789" cy="4118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직사각형 3"/>
                <p:cNvSpPr/>
                <p:nvPr/>
              </p:nvSpPr>
              <p:spPr>
                <a:xfrm>
                  <a:off x="5020043" y="1556792"/>
                  <a:ext cx="3969953" cy="4118756"/>
                </a:xfrm>
                <a:prstGeom prst="rect">
                  <a:avLst/>
                </a:prstGeom>
                <a:ln w="25400">
                  <a:solidFill>
                    <a:schemeClr val="accent2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When </a:t>
                  </a:r>
                  <a:r>
                    <a:rPr lang="en-US" altLang="ko-KR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aMnO</a:t>
                  </a:r>
                  <a:r>
                    <a:rPr lang="en-US" altLang="ko-KR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 = 0.01     1,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ko-KR" altLang="ko-K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ko-K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ko-K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altLang="ko-K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altLang="ko-KR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=10</a:t>
                  </a:r>
                  <a:r>
                    <a:rPr lang="en-US" altLang="ko-KR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-13</a:t>
                  </a:r>
                  <a:r>
                    <a:rPr lang="en-US" altLang="ko-KR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 </a:t>
                  </a:r>
                </a:p>
                <a:p>
                  <a:endParaRPr lang="en-US" altLang="ko-KR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endParaRPr>
                </a:p>
                <a:p>
                  <a:r>
                    <a:rPr lang="en-US" altLang="ko-KR" sz="1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 The reduction of </a:t>
                  </a:r>
                  <a:r>
                    <a:rPr lang="en-US" altLang="ko-KR" sz="1600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MnO</a:t>
                  </a:r>
                  <a:r>
                    <a:rPr lang="en-US" altLang="ko-KR" sz="1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MS Mincho" panose="02020609040205080304" pitchFamily="49" charset="-128"/>
                      <a:cs typeface="Calibri" panose="020F0502020204030204" pitchFamily="34" charset="0"/>
                    </a:rPr>
                    <a:t> became significant </a:t>
                  </a: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endPara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</mc:Choice>
          <mc:Fallback xmlns="">
            <p:sp>
              <p:nvSpPr>
                <p:cNvPr id="4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043" y="1556792"/>
                  <a:ext cx="3969953" cy="4118756"/>
                </a:xfrm>
                <a:prstGeom prst="rect">
                  <a:avLst/>
                </a:prstGeom>
                <a:blipFill>
                  <a:blip r:embed="rId4"/>
                  <a:stretch>
                    <a:fillRect l="-915" t="-294"/>
                  </a:stretch>
                </a:blipFill>
                <a:ln w="254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/>
            <p:cNvSpPr/>
            <p:nvPr/>
          </p:nvSpPr>
          <p:spPr>
            <a:xfrm>
              <a:off x="5304408" y="2671080"/>
              <a:ext cx="381642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10%  Al</a:t>
              </a:r>
              <a:r>
                <a:rPr lang="en-US" altLang="ko-KR" sz="1600" baseline="-25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2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O</a:t>
              </a:r>
              <a:r>
                <a:rPr lang="en-US" altLang="ko-KR" sz="1600" baseline="-25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3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content slag </a:t>
              </a:r>
            </a:p>
            <a:p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- </a:t>
              </a:r>
              <a:r>
                <a:rPr lang="en-US" altLang="ko-KR" sz="1600" dirty="0" err="1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MnO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content is close to liquid state.</a:t>
              </a:r>
            </a:p>
            <a:p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25% Al</a:t>
              </a:r>
              <a:r>
                <a:rPr lang="en-US" altLang="ko-KR" sz="1600" baseline="-25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2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O</a:t>
              </a:r>
              <a:r>
                <a:rPr lang="en-US" altLang="ko-KR" sz="1600" baseline="-25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3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content slag </a:t>
              </a:r>
            </a:p>
            <a:p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- </a:t>
              </a:r>
              <a:r>
                <a:rPr lang="en-US" altLang="ko-KR" sz="1600" dirty="0" err="1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MnO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content is close to solid state. </a:t>
              </a:r>
            </a:p>
          </p:txBody>
        </p:sp>
      </p:grpSp>
      <p:cxnSp>
        <p:nvCxnSpPr>
          <p:cNvPr id="7" name="직선 화살표 연결선 6"/>
          <p:cNvCxnSpPr/>
          <p:nvPr/>
        </p:nvCxnSpPr>
        <p:spPr>
          <a:xfrm>
            <a:off x="6951960" y="1553319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5015404" y="3644874"/>
            <a:ext cx="3872437" cy="1815882"/>
            <a:chOff x="5015404" y="3644874"/>
            <a:chExt cx="3872437" cy="1815882"/>
          </a:xfrm>
        </p:grpSpPr>
        <p:sp>
          <p:nvSpPr>
            <p:cNvPr id="10" name="직사각형 9"/>
            <p:cNvSpPr/>
            <p:nvPr/>
          </p:nvSpPr>
          <p:spPr>
            <a:xfrm>
              <a:off x="5015404" y="3644874"/>
              <a:ext cx="387243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If the melting of slag took a time, the reduction of P occurred fast.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en-US" altLang="ko-KR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en-US" altLang="ko-KR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After the reduction of P, the reduction of </a:t>
              </a:r>
              <a:r>
                <a:rPr lang="en-US" altLang="ko-KR" sz="1600" dirty="0" err="1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MnO</a:t>
              </a:r>
              <a:r>
                <a:rPr lang="en-US" altLang="ko-KR" sz="16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became significant when solid slag remained.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6876256" y="4293096"/>
              <a:ext cx="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5076056" y="5639902"/>
            <a:ext cx="3913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50" latinLnBrk="0">
              <a:spcAft>
                <a:spcPts val="800"/>
              </a:spcAft>
            </a:pPr>
            <a:r>
              <a:rPr lang="en-US" altLang="ko-KR" sz="1600" kern="100" dirty="0">
                <a:solidFill>
                  <a:srgbClr val="2525FE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 better selective reduction of P from steelmaking slag, a decreasing in slag melting temperature is important. </a:t>
            </a:r>
            <a:endParaRPr lang="ko-KR" altLang="ko-KR" sz="1200" kern="100" dirty="0">
              <a:solidFill>
                <a:srgbClr val="2525FE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646" y="3589771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state </a:t>
            </a:r>
            <a:endParaRPr lang="ko-KR" altLang="en-US" sz="1100" dirty="0">
              <a:solidFill>
                <a:srgbClr val="2525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8710" y="4581128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state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 flipV="1">
            <a:off x="4126235" y="4055070"/>
            <a:ext cx="72008" cy="547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107406" y="3836194"/>
            <a:ext cx="571500" cy="435769"/>
          </a:xfrm>
          <a:prstGeom prst="straightConnector1">
            <a:avLst/>
          </a:prstGeom>
          <a:ln>
            <a:solidFill>
              <a:srgbClr val="2525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3210695" y="1767195"/>
            <a:ext cx="0" cy="419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1864519" y="4264819"/>
            <a:ext cx="1259282" cy="420156"/>
          </a:xfrm>
          <a:prstGeom prst="straightConnector1">
            <a:avLst/>
          </a:prstGeom>
          <a:ln>
            <a:solidFill>
              <a:srgbClr val="2525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3343" y="408823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P</a:t>
            </a:r>
          </a:p>
          <a:p>
            <a:r>
              <a:rPr lang="en-US" altLang="ko-KR" sz="11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Solid state</a:t>
            </a:r>
          </a:p>
        </p:txBody>
      </p:sp>
      <p:sp>
        <p:nvSpPr>
          <p:cNvPr id="27" name="TextBox 20"/>
          <p:cNvSpPr txBox="1"/>
          <p:nvPr/>
        </p:nvSpPr>
        <p:spPr>
          <a:xfrm>
            <a:off x="2235816" y="755563"/>
            <a:ext cx="464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5[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] + P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5(slag)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2[P] + 5MnO</a:t>
            </a:r>
            <a:r>
              <a:rPr lang="en-US" altLang="ko-K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(slag)</a:t>
            </a:r>
            <a:endParaRPr lang="en-US" sz="24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6914" y="2780928"/>
            <a:ext cx="7632848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 Introduction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 Optimum Conditions </a:t>
            </a:r>
            <a:r>
              <a:rPr lang="en-US" altLang="ja-JP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of Basicity </a:t>
            </a:r>
            <a:endParaRPr lang="en-US" altLang="ko-KR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Influence of Initial Al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Content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Conclusion</a:t>
            </a:r>
            <a:endParaRPr lang="en-US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419872" y="0"/>
            <a:ext cx="2880320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3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Contents</a:t>
            </a:r>
            <a:endParaRPr lang="ko-KR" altLang="en-US" sz="3600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5090" y="551359"/>
            <a:ext cx="9036496" cy="0"/>
          </a:xfrm>
          <a:prstGeom prst="line">
            <a:avLst/>
          </a:prstGeom>
          <a:ln w="25400">
            <a:solidFill>
              <a:srgbClr val="50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6364"/>
            <a:ext cx="7566008" cy="4593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32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</p:spTree>
    <p:extLst>
      <p:ext uri="{BB962C8B-B14F-4D97-AF65-F5344CB8AC3E}">
        <p14:creationId xmlns:p14="http://schemas.microsoft.com/office/powerpoint/2010/main" val="14059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2952" y="2814307"/>
            <a:ext cx="7632848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 Introduction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 Optimum Conditions </a:t>
            </a:r>
            <a:r>
              <a:rPr lang="en-US" altLang="ja-JP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of Bas</a:t>
            </a:r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icity </a:t>
            </a:r>
            <a:endParaRPr lang="en-US" altLang="ko-KR" b="1" dirty="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Influence of Initial Al</a:t>
            </a:r>
            <a:r>
              <a:rPr lang="en-US" altLang="ko-KR" b="1" baseline="-25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Co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ntent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Conclusion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419872" y="38629"/>
            <a:ext cx="2880320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3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Contents</a:t>
            </a:r>
            <a:endParaRPr lang="ko-KR" altLang="en-US" sz="3600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5090" y="551359"/>
            <a:ext cx="9036496" cy="0"/>
          </a:xfrm>
          <a:prstGeom prst="line">
            <a:avLst/>
          </a:prstGeom>
          <a:ln w="25400">
            <a:solidFill>
              <a:srgbClr val="50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8504"/>
            <a:ext cx="7566008" cy="4593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35381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32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</p:spTree>
    <p:extLst>
      <p:ext uri="{BB962C8B-B14F-4D97-AF65-F5344CB8AC3E}">
        <p14:creationId xmlns:p14="http://schemas.microsoft.com/office/powerpoint/2010/main" val="19029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23925" y="33170"/>
            <a:ext cx="6901893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1">
              <a:lnSpc>
                <a:spcPct val="100000"/>
              </a:lnSpc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4. Conclusions</a:t>
            </a:r>
            <a:endParaRPr lang="en-US" altLang="ko-KR" sz="2400" b="1" dirty="0">
              <a:solidFill>
                <a:prstClr val="black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77408" y="980728"/>
            <a:ext cx="8389181" cy="49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0" indent="0" algn="just" latinLnBrk="0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2200" b="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in slag basicity enhanced reduction of P but, that of Mn was suppressed.   When slag basicity is decreased to 0.76, separation of P and </a:t>
            </a:r>
            <a:r>
              <a:rPr lang="en-US" altLang="ko-KR" sz="2200" b="0" kern="0" baseline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2200" b="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achieved.</a:t>
            </a:r>
            <a:endParaRPr lang="ko-KR" altLang="en-US" sz="2200" b="0" kern="0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latinLnBrk="0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Both the reduction of P and </a:t>
            </a:r>
            <a:r>
              <a:rPr kumimoji="1" lang="en-US" altLang="ja-JP" sz="2200" b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are enhanced with increase in Al</a:t>
            </a:r>
            <a:r>
              <a:rPr kumimoji="1" lang="en-US" altLang="ja-JP" sz="22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2200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content. Melting point of slag was increased by increasing Al</a:t>
            </a:r>
            <a:r>
              <a:rPr kumimoji="1" lang="en-US" altLang="ja-JP" sz="22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1" lang="en-US" altLang="ja-JP" sz="2200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content,  and it leads different melting behavior of slag.</a:t>
            </a:r>
          </a:p>
          <a:p>
            <a:pPr marL="0" indent="0" algn="just" latinLnBrk="0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When solid state reduction took place for long time, the reduction of </a:t>
            </a:r>
            <a:r>
              <a:rPr kumimoji="1" lang="en-US" altLang="ja-JP" sz="2200" b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kumimoji="1" lang="en-US" altLang="ja-JP" sz="2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enhanced, which deteriorate the selective reduction. Slag with low melting temperature is necessary.     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0" y="302654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971600" y="3857806"/>
            <a:ext cx="688778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latinLnBrk="1">
              <a:lnSpc>
                <a:spcPct val="100000"/>
              </a:lnSpc>
              <a:defRPr/>
            </a:pPr>
            <a:r>
              <a:rPr lang="en-US" altLang="ko-K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Thank you for kind attention !</a:t>
            </a:r>
            <a:endParaRPr lang="ko-KR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8654"/>
            <a:ext cx="7566008" cy="4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6914" y="2780928"/>
            <a:ext cx="7632848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 Introduction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 Optimum Conditions </a:t>
            </a:r>
            <a:r>
              <a:rPr lang="en-US" altLang="ja-JP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of Basicity </a:t>
            </a:r>
            <a:endParaRPr lang="en-US" altLang="ko-KR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Influence of Initial Al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Content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Conclusion</a:t>
            </a:r>
            <a:endParaRPr lang="en-US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419872" y="0"/>
            <a:ext cx="2880320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3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Contents</a:t>
            </a:r>
            <a:endParaRPr lang="ko-KR" altLang="en-US" sz="3600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5090" y="551359"/>
            <a:ext cx="9036496" cy="0"/>
          </a:xfrm>
          <a:prstGeom prst="line">
            <a:avLst/>
          </a:prstGeom>
          <a:ln w="25400">
            <a:solidFill>
              <a:srgbClr val="50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6364"/>
            <a:ext cx="7566008" cy="4593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32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</p:spTree>
    <p:extLst>
      <p:ext uri="{BB962C8B-B14F-4D97-AF65-F5344CB8AC3E}">
        <p14:creationId xmlns:p14="http://schemas.microsoft.com/office/powerpoint/2010/main" val="16636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직사각형 391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タイトル 1"/>
          <p:cNvSpPr txBox="1">
            <a:spLocks/>
          </p:cNvSpPr>
          <p:nvPr/>
        </p:nvSpPr>
        <p:spPr>
          <a:xfrm>
            <a:off x="121260" y="24208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1. Introduction (Importance of P and </a:t>
            </a:r>
            <a:r>
              <a:rPr lang="en-US" altLang="ko-KR" sz="20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Mn</a:t>
            </a:r>
            <a:r>
              <a:rPr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separation from steelmaking slag)</a:t>
            </a:r>
            <a:endParaRPr lang="ko-KR" altLang="en-US" sz="18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0" y="520130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 bwMode="auto">
          <a:xfrm>
            <a:off x="5753062" y="2669966"/>
            <a:ext cx="3071094" cy="398996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Accumulates in </a:t>
            </a:r>
            <a:r>
              <a:rPr lang="en-US" sz="1600" b="1" kern="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metal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xtBox 694">
            <a:extLst>
              <a:ext uri="{FF2B5EF4-FFF2-40B4-BE49-F238E27FC236}">
                <a16:creationId xmlns:a16="http://schemas.microsoft.com/office/drawing/2014/main" xmlns="" id="{EE1CCE03-160F-499E-8826-2DA89D08C04D}"/>
              </a:ext>
            </a:extLst>
          </p:cNvPr>
          <p:cNvSpPr txBox="1"/>
          <p:nvPr/>
        </p:nvSpPr>
        <p:spPr bwMode="auto">
          <a:xfrm>
            <a:off x="3130024" y="2664661"/>
            <a:ext cx="2443127" cy="404300"/>
          </a:xfrm>
          <a:prstGeom prst="rect">
            <a:avLst/>
          </a:prstGeom>
          <a:gradFill rotWithShape="1">
            <a:gsLst>
              <a:gs pos="4500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Accumulates in hot metal</a:t>
            </a:r>
          </a:p>
        </p:txBody>
      </p:sp>
      <p:sp>
        <p:nvSpPr>
          <p:cNvPr id="165" name="TextBox 694">
            <a:extLst>
              <a:ext uri="{FF2B5EF4-FFF2-40B4-BE49-F238E27FC236}">
                <a16:creationId xmlns:a16="http://schemas.microsoft.com/office/drawing/2014/main" xmlns="" id="{FC48036F-7E20-4D4C-96E6-00A213932212}"/>
              </a:ext>
            </a:extLst>
          </p:cNvPr>
          <p:cNvSpPr txBox="1"/>
          <p:nvPr/>
        </p:nvSpPr>
        <p:spPr bwMode="auto">
          <a:xfrm>
            <a:off x="442873" y="2667053"/>
            <a:ext cx="2491450" cy="539568"/>
          </a:xfrm>
          <a:prstGeom prst="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19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Useful sources for sintering</a:t>
            </a:r>
          </a:p>
        </p:txBody>
      </p:sp>
      <p:sp>
        <p:nvSpPr>
          <p:cNvPr id="167" name="직사각형 166"/>
          <p:cNvSpPr/>
          <p:nvPr/>
        </p:nvSpPr>
        <p:spPr bwMode="auto">
          <a:xfrm>
            <a:off x="497801" y="997428"/>
            <a:ext cx="8326355" cy="1430031"/>
          </a:xfrm>
          <a:prstGeom prst="rect">
            <a:avLst/>
          </a:prstGeom>
          <a:solidFill>
            <a:schemeClr val="accent5">
              <a:lumMod val="20000"/>
              <a:lumOff val="80000"/>
              <a:alpha val="9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noAutofit/>
          </a:bodyPr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타원 167"/>
          <p:cNvSpPr/>
          <p:nvPr/>
        </p:nvSpPr>
        <p:spPr bwMode="auto">
          <a:xfrm>
            <a:off x="2956663" y="1074440"/>
            <a:ext cx="1377634" cy="61675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(2~6 %)</a:t>
            </a:r>
            <a:endParaRPr kumimoji="0" lang="en-US" sz="1400" b="1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타원 168"/>
          <p:cNvSpPr/>
          <p:nvPr/>
        </p:nvSpPr>
        <p:spPr bwMode="auto">
          <a:xfrm>
            <a:off x="4542033" y="1302073"/>
            <a:ext cx="1448513" cy="56009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MgO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(3~9 %)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타원 172"/>
          <p:cNvSpPr/>
          <p:nvPr/>
        </p:nvSpPr>
        <p:spPr bwMode="auto">
          <a:xfrm>
            <a:off x="6908213" y="1342950"/>
            <a:ext cx="1548273" cy="88342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SiO</a:t>
            </a:r>
            <a:r>
              <a: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(11~23 %)</a:t>
            </a:r>
            <a:endParaRPr kumimoji="0" lang="en-US" sz="1400" b="1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타원 185"/>
          <p:cNvSpPr/>
          <p:nvPr/>
        </p:nvSpPr>
        <p:spPr bwMode="auto">
          <a:xfrm>
            <a:off x="479250" y="1141493"/>
            <a:ext cx="1491260" cy="7521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T.Fe</a:t>
            </a:r>
            <a:endParaRPr lang="en-US" altLang="ko-KR" sz="1400" b="1" kern="0" dirty="0">
              <a:solidFill>
                <a:srgbClr val="000000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(10~24 %)</a:t>
            </a:r>
            <a:endParaRPr kumimoji="0" lang="en-US" altLang="ko-KR" sz="14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87" name="타원 186"/>
          <p:cNvSpPr/>
          <p:nvPr/>
        </p:nvSpPr>
        <p:spPr bwMode="auto">
          <a:xfrm>
            <a:off x="1419627" y="1686977"/>
            <a:ext cx="1514696" cy="70581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CaO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(31~48 %)</a:t>
            </a:r>
            <a:endParaRPr kumimoji="0" lang="en-US" altLang="ko-KR" sz="14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 bwMode="auto">
          <a:xfrm>
            <a:off x="5147653" y="970530"/>
            <a:ext cx="3923928" cy="28999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components 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Steelmaking Slag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497801" y="1100204"/>
            <a:ext cx="2442161" cy="1333640"/>
          </a:xfrm>
          <a:prstGeom prst="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2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3554024" y="1859688"/>
            <a:ext cx="3537193" cy="56777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1" name="타원 190"/>
          <p:cNvSpPr/>
          <p:nvPr/>
        </p:nvSpPr>
        <p:spPr bwMode="auto">
          <a:xfrm>
            <a:off x="5570182" y="1908676"/>
            <a:ext cx="1284925" cy="47051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(1~3 %)</a:t>
            </a:r>
            <a:endParaRPr kumimoji="0" lang="en-US" sz="1400" b="1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타원 191"/>
          <p:cNvSpPr/>
          <p:nvPr/>
        </p:nvSpPr>
        <p:spPr bwMode="auto">
          <a:xfrm>
            <a:off x="3751976" y="1873133"/>
            <a:ext cx="1391086" cy="52369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MnO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(2~6 %)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3" name="직선 화살표 연결선 192"/>
          <p:cNvCxnSpPr>
            <a:cxnSpLocks/>
          </p:cNvCxnSpPr>
          <p:nvPr/>
        </p:nvCxnSpPr>
        <p:spPr bwMode="auto">
          <a:xfrm flipH="1">
            <a:off x="1679306" y="2418519"/>
            <a:ext cx="1" cy="226693"/>
          </a:xfrm>
          <a:prstGeom prst="straightConnector1">
            <a:avLst/>
          </a:prstGeom>
          <a:noFill/>
          <a:ln w="41275" cap="flat" cmpd="sng" algn="ctr">
            <a:solidFill>
              <a:srgbClr val="0070C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4" name="직선 화살표 연결선 193"/>
          <p:cNvCxnSpPr>
            <a:cxnSpLocks/>
          </p:cNvCxnSpPr>
          <p:nvPr/>
        </p:nvCxnSpPr>
        <p:spPr bwMode="auto">
          <a:xfrm flipH="1">
            <a:off x="4412152" y="2433843"/>
            <a:ext cx="1" cy="21136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5" name="직선 화살표 연결선 194"/>
          <p:cNvCxnSpPr>
            <a:cxnSpLocks/>
          </p:cNvCxnSpPr>
          <p:nvPr/>
        </p:nvCxnSpPr>
        <p:spPr bwMode="auto">
          <a:xfrm>
            <a:off x="6255804" y="2426421"/>
            <a:ext cx="9403" cy="23138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6" name="TextBox 195"/>
          <p:cNvSpPr txBox="1"/>
          <p:nvPr/>
        </p:nvSpPr>
        <p:spPr>
          <a:xfrm>
            <a:off x="-61210" y="575583"/>
            <a:ext cx="927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Re-use steelmaking slag into sintering process is useful to decrease slag generation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3714314" y="3153895"/>
            <a:ext cx="3265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into </a:t>
            </a:r>
            <a:r>
              <a:rPr lang="en-US" altLang="ko-K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steelmaking slag a</a:t>
            </a: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gain.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61210" y="4265075"/>
            <a:ext cx="9151610" cy="2019336"/>
            <a:chOff x="-61210" y="4265075"/>
            <a:chExt cx="9151610" cy="2019336"/>
          </a:xfrm>
        </p:grpSpPr>
        <p:sp>
          <p:nvSpPr>
            <p:cNvPr id="265" name="TextBox 72">
              <a:extLst>
                <a:ext uri="{FF2B5EF4-FFF2-40B4-BE49-F238E27FC236}">
                  <a16:creationId xmlns:a16="http://schemas.microsoft.com/office/drawing/2014/main" xmlns="" id="{314096E4-E8B2-46B3-BD8C-C0253F99EBF3}"/>
                </a:ext>
              </a:extLst>
            </p:cNvPr>
            <p:cNvSpPr txBox="1"/>
            <p:nvPr/>
          </p:nvSpPr>
          <p:spPr>
            <a:xfrm>
              <a:off x="2706452" y="4265075"/>
              <a:ext cx="11457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baseline="0" dirty="0">
                  <a:solidFill>
                    <a:srgbClr val="EEECE1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Iron Ore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-61210" y="4332896"/>
              <a:ext cx="9151610" cy="1951515"/>
              <a:chOff x="-61210" y="4122334"/>
              <a:chExt cx="9151610" cy="2219044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-61210" y="5103312"/>
                <a:ext cx="955420" cy="2974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sz="11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Ore</a:t>
                </a:r>
              </a:p>
            </p:txBody>
          </p:sp>
          <p:sp>
            <p:nvSpPr>
              <p:cNvPr id="205" name="이등변 삼각형 204"/>
              <p:cNvSpPr/>
              <p:nvPr/>
            </p:nvSpPr>
            <p:spPr>
              <a:xfrm>
                <a:off x="179137" y="4636134"/>
                <a:ext cx="453122" cy="399945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6" name="그룹 205"/>
              <p:cNvGrpSpPr/>
              <p:nvPr/>
            </p:nvGrpSpPr>
            <p:grpSpPr>
              <a:xfrm>
                <a:off x="844150" y="4496589"/>
                <a:ext cx="102752" cy="1050390"/>
                <a:chOff x="5168987" y="2458190"/>
                <a:chExt cx="361521" cy="1508719"/>
              </a:xfrm>
            </p:grpSpPr>
            <p:cxnSp>
              <p:nvCxnSpPr>
                <p:cNvPr id="208" name="직선 연결선 207"/>
                <p:cNvCxnSpPr/>
                <p:nvPr/>
              </p:nvCxnSpPr>
              <p:spPr>
                <a:xfrm>
                  <a:off x="5168987" y="2473638"/>
                  <a:ext cx="3615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직선 연결선 208"/>
                <p:cNvCxnSpPr/>
                <p:nvPr/>
              </p:nvCxnSpPr>
              <p:spPr>
                <a:xfrm>
                  <a:off x="5168987" y="3158667"/>
                  <a:ext cx="3615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직선 연결선 226"/>
                <p:cNvCxnSpPr/>
                <p:nvPr/>
              </p:nvCxnSpPr>
              <p:spPr>
                <a:xfrm>
                  <a:off x="5168987" y="3966909"/>
                  <a:ext cx="3615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직선 연결선 229"/>
                <p:cNvCxnSpPr/>
                <p:nvPr/>
              </p:nvCxnSpPr>
              <p:spPr>
                <a:xfrm>
                  <a:off x="5168987" y="2458190"/>
                  <a:ext cx="0" cy="15087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1" name="TextBox 230"/>
              <p:cNvSpPr txBox="1"/>
              <p:nvPr/>
            </p:nvSpPr>
            <p:spPr>
              <a:xfrm>
                <a:off x="1063600" y="4265758"/>
                <a:ext cx="917238" cy="4899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 Carbon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Fe-</a:t>
                </a:r>
                <a:r>
                  <a:rPr lang="en-US" sz="1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(303)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1064440" y="4797930"/>
                <a:ext cx="894797" cy="4899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 Carbon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Fe-</a:t>
                </a:r>
                <a:r>
                  <a:rPr lang="en-US" sz="1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(48)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051772" y="5361795"/>
                <a:ext cx="883575" cy="2974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Si-</a:t>
                </a:r>
                <a:r>
                  <a:rPr lang="en-US" sz="1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Mn</a:t>
                </a:r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(186)</a:t>
                </a:r>
              </a:p>
            </p:txBody>
          </p:sp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4777" y="4357415"/>
                <a:ext cx="864096" cy="1156459"/>
              </a:xfrm>
              <a:prstGeom prst="rect">
                <a:avLst/>
              </a:prstGeom>
            </p:spPr>
          </p:pic>
          <p:sp>
            <p:nvSpPr>
              <p:cNvPr id="235" name="TextBox 234"/>
              <p:cNvSpPr txBox="1"/>
              <p:nvPr/>
            </p:nvSpPr>
            <p:spPr>
              <a:xfrm>
                <a:off x="3504520" y="4752332"/>
                <a:ext cx="884068" cy="2974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LD Slag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3494556" y="5177814"/>
                <a:ext cx="884068" cy="2974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 Slag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4881578" y="5427899"/>
                <a:ext cx="665567" cy="2974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100" kern="0" dirty="0">
                    <a:solidFill>
                      <a:srgbClr val="EEECE1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Iron Ore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8149118" y="5340727"/>
                <a:ext cx="922047" cy="4899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Steelmaking 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Slag</a:t>
                </a:r>
                <a:endParaRPr lang="en-US" sz="11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3094954" y="4603056"/>
                <a:ext cx="401072" cy="297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410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3099185" y="5021058"/>
                <a:ext cx="401072" cy="297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110</a:t>
                </a:r>
              </a:p>
            </p:txBody>
          </p:sp>
          <p:pic>
            <p:nvPicPr>
              <p:cNvPr id="241" name="그림 2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4673" y="4771805"/>
                <a:ext cx="864096" cy="1156459"/>
              </a:xfrm>
              <a:prstGeom prst="rect">
                <a:avLst/>
              </a:prstGeom>
            </p:spPr>
          </p:pic>
          <p:sp>
            <p:nvSpPr>
              <p:cNvPr id="242" name="TextBox 241"/>
              <p:cNvSpPr txBox="1"/>
              <p:nvPr/>
            </p:nvSpPr>
            <p:spPr>
              <a:xfrm>
                <a:off x="28540" y="5331001"/>
                <a:ext cx="755335" cy="489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Imported</a:t>
                </a:r>
              </a:p>
              <a:p>
                <a:pPr algn="ctr"/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(537)</a:t>
                </a: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3454262" y="5445326"/>
                <a:ext cx="960519" cy="489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Unrecovered</a:t>
                </a:r>
              </a:p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(520)</a:t>
                </a:r>
              </a:p>
            </p:txBody>
          </p:sp>
          <p:cxnSp>
            <p:nvCxnSpPr>
              <p:cNvPr id="244" name="직선 연결선 243"/>
              <p:cNvCxnSpPr/>
              <p:nvPr/>
            </p:nvCxnSpPr>
            <p:spPr>
              <a:xfrm>
                <a:off x="6791049" y="5563892"/>
                <a:ext cx="19362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직선 연결선 244"/>
              <p:cNvCxnSpPr/>
              <p:nvPr/>
            </p:nvCxnSpPr>
            <p:spPr>
              <a:xfrm flipV="1">
                <a:off x="5712141" y="5563892"/>
                <a:ext cx="22488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5994960" y="5277603"/>
                <a:ext cx="757194" cy="7548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Steel 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Industry </a:t>
                </a:r>
              </a:p>
              <a:p>
                <a:pPr algn="ctr"/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(112)</a:t>
                </a: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4968841" y="5723521"/>
                <a:ext cx="489236" cy="297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(156)</a:t>
                </a:r>
              </a:p>
            </p:txBody>
          </p:sp>
          <p:cxnSp>
            <p:nvCxnSpPr>
              <p:cNvPr id="248" name="직선 연결선 247"/>
              <p:cNvCxnSpPr/>
              <p:nvPr/>
            </p:nvCxnSpPr>
            <p:spPr>
              <a:xfrm>
                <a:off x="7848769" y="5563893"/>
                <a:ext cx="22458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8129881" y="5818552"/>
                <a:ext cx="960519" cy="489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Unrecovered</a:t>
                </a:r>
              </a:p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(93)</a:t>
                </a:r>
              </a:p>
            </p:txBody>
          </p:sp>
          <p:grpSp>
            <p:nvGrpSpPr>
              <p:cNvPr id="250" name="그룹 249"/>
              <p:cNvGrpSpPr/>
              <p:nvPr/>
            </p:nvGrpSpPr>
            <p:grpSpPr>
              <a:xfrm>
                <a:off x="4538349" y="4122334"/>
                <a:ext cx="1328614" cy="1084069"/>
                <a:chOff x="4088599" y="5001793"/>
                <a:chExt cx="1222272" cy="1084069"/>
              </a:xfrm>
            </p:grpSpPr>
            <p:sp>
              <p:nvSpPr>
                <p:cNvPr id="251" name="TextBox 250"/>
                <p:cNvSpPr txBox="1"/>
                <p:nvPr/>
              </p:nvSpPr>
              <p:spPr>
                <a:xfrm>
                  <a:off x="4344437" y="5595906"/>
                  <a:ext cx="694878" cy="489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Imported</a:t>
                  </a:r>
                </a:p>
                <a:p>
                  <a:pPr algn="ctr"/>
                  <a:r>
                    <a:rPr lang="en-US" sz="11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(110)</a:t>
                  </a: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>
                  <a:off x="4455027" y="5001793"/>
                  <a:ext cx="453122" cy="399945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4088599" y="5414845"/>
                  <a:ext cx="1222272" cy="2974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Phosphate Rock</a:t>
                  </a:r>
                </a:p>
              </p:txBody>
            </p:sp>
          </p:grpSp>
          <p:sp>
            <p:nvSpPr>
              <p:cNvPr id="254" name="TextBox 253"/>
              <p:cNvSpPr txBox="1"/>
              <p:nvPr/>
            </p:nvSpPr>
            <p:spPr>
              <a:xfrm>
                <a:off x="6292349" y="4183002"/>
                <a:ext cx="919609" cy="4899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Fertilizer</a:t>
                </a:r>
              </a:p>
              <a:p>
                <a:pPr algn="ctr"/>
                <a:r>
                  <a:rPr lang="en-US" sz="11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(110)</a:t>
                </a:r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7997174" y="4287582"/>
                <a:ext cx="919609" cy="2974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Food, Plant</a:t>
                </a: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2237377" y="5424698"/>
                <a:ext cx="886781" cy="489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Steelmaking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process</a:t>
                </a: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6998730" y="5851422"/>
                <a:ext cx="886781" cy="489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Steelmaking</a:t>
                </a:r>
              </a:p>
              <a:p>
                <a:pPr algn="ctr"/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process</a:t>
                </a:r>
              </a:p>
            </p:txBody>
          </p:sp>
          <p:grpSp>
            <p:nvGrpSpPr>
              <p:cNvPr id="259" name="그룹 258"/>
              <p:cNvGrpSpPr/>
              <p:nvPr/>
            </p:nvGrpSpPr>
            <p:grpSpPr>
              <a:xfrm>
                <a:off x="3117582" y="4883135"/>
                <a:ext cx="323720" cy="422723"/>
                <a:chOff x="5165647" y="2820386"/>
                <a:chExt cx="364861" cy="691991"/>
              </a:xfrm>
            </p:grpSpPr>
            <p:cxnSp>
              <p:nvCxnSpPr>
                <p:cNvPr id="260" name="직선 연결선 259"/>
                <p:cNvCxnSpPr/>
                <p:nvPr/>
              </p:nvCxnSpPr>
              <p:spPr>
                <a:xfrm>
                  <a:off x="5168987" y="2820386"/>
                  <a:ext cx="3615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직선 연결선 260"/>
                <p:cNvCxnSpPr/>
                <p:nvPr/>
              </p:nvCxnSpPr>
              <p:spPr>
                <a:xfrm flipV="1">
                  <a:off x="5165647" y="3511252"/>
                  <a:ext cx="346663" cy="1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직선 연결선 261"/>
                <p:cNvCxnSpPr/>
                <p:nvPr/>
              </p:nvCxnSpPr>
              <p:spPr>
                <a:xfrm flipH="1">
                  <a:off x="5175518" y="2824555"/>
                  <a:ext cx="1" cy="6866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4" name="TextBox 263"/>
              <p:cNvSpPr txBox="1"/>
              <p:nvPr/>
            </p:nvSpPr>
            <p:spPr>
              <a:xfrm>
                <a:off x="2517277" y="4226384"/>
                <a:ext cx="1484457" cy="297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100" b="0" baseline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Imported (584)</a:t>
                </a:r>
              </a:p>
            </p:txBody>
          </p:sp>
          <p:sp>
            <p:nvSpPr>
              <p:cNvPr id="266" name="오른쪽 화살표 265"/>
              <p:cNvSpPr/>
              <p:nvPr/>
            </p:nvSpPr>
            <p:spPr>
              <a:xfrm>
                <a:off x="5749433" y="4238775"/>
                <a:ext cx="447675" cy="395288"/>
              </a:xfrm>
              <a:prstGeom prst="rightArrow">
                <a:avLst/>
              </a:prstGeom>
              <a:solidFill>
                <a:srgbClr val="558E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  <a:ea typeface="Malgun Gothic" panose="020B0503020000020004" pitchFamily="34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오른쪽 화살표 266"/>
              <p:cNvSpPr/>
              <p:nvPr/>
            </p:nvSpPr>
            <p:spPr>
              <a:xfrm>
                <a:off x="7398720" y="4230287"/>
                <a:ext cx="447675" cy="395288"/>
              </a:xfrm>
              <a:prstGeom prst="rightArrow">
                <a:avLst/>
              </a:prstGeom>
              <a:solidFill>
                <a:srgbClr val="558E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  <a:ea typeface="Malgun Gothic" panose="020B0503020000020004" pitchFamily="34" charset="-127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69" name="TextBox 268"/>
          <p:cNvSpPr txBox="1"/>
          <p:nvPr/>
        </p:nvSpPr>
        <p:spPr>
          <a:xfrm>
            <a:off x="1860027" y="3464792"/>
            <a:ext cx="598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P and </a:t>
            </a:r>
            <a:r>
              <a:rPr lang="en-US" altLang="ko-KR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steelmaking slag in necessary </a:t>
            </a:r>
            <a:endParaRPr lang="ko-KR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0" y="3834124"/>
            <a:ext cx="497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P and </a:t>
            </a:r>
            <a:r>
              <a:rPr lang="en-US" altLang="ko-KR" b="1" dirty="0" err="1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resources in Japan</a:t>
            </a:r>
            <a:r>
              <a:rPr lang="en-US" altLang="ko-KR" b="1" baseline="300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[1,2]</a:t>
            </a:r>
            <a:endParaRPr lang="ko-KR" altLang="en-US" b="1" baseline="30000" dirty="0">
              <a:solidFill>
                <a:srgbClr val="2525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228" y="6153287"/>
            <a:ext cx="888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of</a:t>
            </a:r>
            <a:r>
              <a:rPr lang="en-US" altLang="ko-K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and </a:t>
            </a:r>
            <a:r>
              <a:rPr lang="en-US" altLang="ko-KR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ko-KR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Steelmaking</a:t>
            </a:r>
            <a:r>
              <a:rPr lang="en-US" altLang="ko-K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Slag                          Alternative Resource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5148064" y="6187984"/>
            <a:ext cx="734919" cy="3640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9452" y="3929559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Kton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/year)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547569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 :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K. Yokoyama, et al., J. Ind. Ecol., 13(2009), 687.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K. Nakajima, et al: ISIJ Int., 2008, vol. 48, pp. 549−553.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직사각형 391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タイトル 1"/>
          <p:cNvSpPr txBox="1">
            <a:spLocks/>
          </p:cNvSpPr>
          <p:nvPr/>
        </p:nvSpPr>
        <p:spPr>
          <a:xfrm>
            <a:off x="121260" y="-9918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2400" b="1" dirty="0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1. Review for carbon reduction from steelmaking slag</a:t>
            </a:r>
            <a:endParaRPr lang="ko-KR" altLang="en-US" sz="2400" b="1" dirty="0"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3799" y="613586"/>
            <a:ext cx="66397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ko-KR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Removal P and </a:t>
            </a:r>
            <a:r>
              <a:rPr lang="en-US" altLang="ko-KR" b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from steelmaking slag by carbon reduction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아래쪽 화살표 설명선 6"/>
          <p:cNvSpPr/>
          <p:nvPr/>
        </p:nvSpPr>
        <p:spPr>
          <a:xfrm>
            <a:off x="142632" y="1076371"/>
            <a:ext cx="4950825" cy="5533925"/>
          </a:xfrm>
          <a:prstGeom prst="downArrowCallout">
            <a:avLst>
              <a:gd name="adj1" fmla="val 126661"/>
              <a:gd name="adj2" fmla="val 100645"/>
              <a:gd name="adj3" fmla="val 0"/>
              <a:gd name="adj4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S. </a:t>
            </a:r>
            <a:r>
              <a:rPr lang="en-US" altLang="ko-KR" sz="1600" b="1" dirty="0" err="1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Shiomi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sz="1600" b="1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al. </a:t>
            </a:r>
            <a:r>
              <a:rPr lang="en-US" altLang="ko-K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[1]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- Recovery of Fe and P by carbon reduction from BOF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slag for reclamation</a:t>
            </a:r>
            <a:endParaRPr lang="en-US" altLang="ko-KR" dirty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Li </a:t>
            </a:r>
            <a:r>
              <a:rPr lang="en-US" altLang="ko-KR" sz="1600" b="1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al. </a:t>
            </a:r>
            <a:r>
              <a:rPr lang="en-US" altLang="ko-K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[2]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- Revive steelmaking slag (Remove P from steelmaking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slag by carbon reduction) and re-use regenerated slag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into de-P process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K. </a:t>
            </a:r>
            <a:r>
              <a:rPr lang="en-US" altLang="ko-KR" sz="1600" b="1" dirty="0" err="1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Mortia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sz="1600" b="1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al. </a:t>
            </a:r>
            <a:r>
              <a:rPr lang="en-US" altLang="ko-K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[3]</a:t>
            </a:r>
          </a:p>
          <a:p>
            <a:pPr>
              <a:spcBef>
                <a:spcPts val="600"/>
              </a:spcBef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- Reduction behavior for P and Fe recovery by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microwave heating processing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Kenji Nakase </a:t>
            </a:r>
            <a:r>
              <a:rPr lang="en-US" altLang="ko-KR" sz="1600" b="1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al. </a:t>
            </a:r>
            <a:r>
              <a:rPr lang="en-US" altLang="ko-K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[4]</a:t>
            </a:r>
            <a:endParaRPr lang="en-US" altLang="ko-KR" sz="1600" b="1" dirty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- Reduction tendency of P and Fe (</a:t>
            </a:r>
            <a:r>
              <a:rPr lang="en-US" altLang="ko-KR" sz="1600" dirty="0" err="1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T.Fe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Basicity) by 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carbothermic reduction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Matsui </a:t>
            </a:r>
            <a:r>
              <a:rPr lang="en-US" altLang="ko-KR" sz="1600" b="1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</a:t>
            </a:r>
            <a:r>
              <a:rPr lang="en-US" altLang="ko-KR" sz="1600" b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  <a:r>
              <a:rPr lang="en-US" altLang="ko-K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[5]</a:t>
            </a:r>
          </a:p>
          <a:p>
            <a:pPr>
              <a:spcBef>
                <a:spcPts val="600"/>
              </a:spcBef>
            </a:pPr>
            <a:r>
              <a:rPr lang="en-US" altLang="ko-KR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- Influence of temperature on reduction behavior of</a:t>
            </a: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Fe</a:t>
            </a:r>
            <a:r>
              <a:rPr lang="en-US" altLang="ko-KR" sz="1600" baseline="-25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 and P</a:t>
            </a:r>
            <a:r>
              <a:rPr lang="en-US" altLang="ko-KR" sz="1600" baseline="-25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sz="1600" baseline="-250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</a:t>
            </a:r>
            <a:r>
              <a:rPr lang="en-US" altLang="ko-KR" sz="160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by carbon reduction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4939446" y="1176787"/>
            <a:ext cx="452211" cy="1812457"/>
          </a:xfrm>
          <a:prstGeom prst="rightArrow">
            <a:avLst/>
          </a:prstGeom>
          <a:solidFill>
            <a:schemeClr val="bg1">
              <a:lumMod val="75000"/>
              <a:alpha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o-KR" altLang="en-US" sz="2000" b="0" baseline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5268" y="1193353"/>
            <a:ext cx="34216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By simple carbon reduction</a:t>
            </a:r>
          </a:p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Fe-P-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-C alloy is produced.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086" y="4274648"/>
            <a:ext cx="379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P and </a:t>
            </a:r>
            <a:r>
              <a:rPr lang="en-US" altLang="ko-KR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essential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endParaRPr lang="en-US" altLang="ko-K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separation of P and </a:t>
            </a:r>
            <a:r>
              <a:rPr lang="en-US" altLang="ko-KR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not been considered by carbon reduction.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5551" y="5640740"/>
            <a:ext cx="40202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 </a:t>
            </a:r>
          </a:p>
          <a:p>
            <a:pPr latinLnBrk="0"/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S. 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Shiomi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et al, :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Tetsu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Hagané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63 (1977) 1520–1528 [2] Li, H-J. et al, ISIJ international 35.9 (1995): 1079-1088. </a:t>
            </a:r>
          </a:p>
          <a:p>
            <a:pPr latinLnBrk="0"/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Morita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Kazuki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JSMCWM </a:t>
            </a:r>
            <a:r>
              <a:rPr lang="en-US" altLang="ko-KR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 (2002): 93-101 </a:t>
            </a:r>
          </a:p>
          <a:p>
            <a:pPr latinLnBrk="0"/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Kenji Nakase </a:t>
            </a:r>
            <a:r>
              <a:rPr lang="en-US" altLang="ko-KR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et al, ;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ISIJ international 57:1197-1204. </a:t>
            </a:r>
          </a:p>
          <a:p>
            <a:pPr latinLnBrk="0"/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Matsui A, et al, :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Tetsu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Hagané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97:416-422.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227683" y="2636912"/>
            <a:ext cx="3871032" cy="1504652"/>
            <a:chOff x="5220073" y="4455646"/>
            <a:chExt cx="3871032" cy="1672374"/>
          </a:xfrm>
        </p:grpSpPr>
        <p:sp>
          <p:nvSpPr>
            <p:cNvPr id="13" name="TextBox 12"/>
            <p:cNvSpPr txBox="1"/>
            <p:nvPr/>
          </p:nvSpPr>
          <p:spPr>
            <a:xfrm>
              <a:off x="5220073" y="5066466"/>
              <a:ext cx="1872208" cy="1061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altLang="ko-K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Valuable element for steel-product</a:t>
              </a:r>
            </a:p>
            <a:p>
              <a:pPr algn="ctr"/>
              <a:endParaRPr lang="en-US" altLang="ko-K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8897" y="5066466"/>
              <a:ext cx="1872208" cy="1061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altLang="ko-K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Harmful element </a:t>
              </a:r>
            </a:p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for steel-product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7018" y="5005561"/>
              <a:ext cx="597190" cy="410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2973" y="5005561"/>
              <a:ext cx="504056" cy="410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6632" y="4455646"/>
              <a:ext cx="3506473" cy="410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Different application for </a:t>
              </a:r>
              <a:r>
                <a:rPr lang="en-US" altLang="ko-K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 and P 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12635" y="1844824"/>
            <a:ext cx="358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process is necessary for utilization of P and </a:t>
            </a:r>
            <a:r>
              <a:rPr lang="en-US" altLang="ko-KR" sz="1600" dirty="0" err="1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altLang="ko-KR" sz="1600" dirty="0">
                <a:solidFill>
                  <a:srgbClr val="2525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1260" y="981296"/>
            <a:ext cx="8901191" cy="5786168"/>
            <a:chOff x="74681" y="860861"/>
            <a:chExt cx="9046318" cy="5880507"/>
          </a:xfrm>
        </p:grpSpPr>
        <p:sp>
          <p:nvSpPr>
            <p:cNvPr id="178" name="吹き出し: 角を丸めた四角形 21">
              <a:extLst>
                <a:ext uri="{FF2B5EF4-FFF2-40B4-BE49-F238E27FC236}">
                  <a16:creationId xmlns:a16="http://schemas.microsoft.com/office/drawing/2014/main" xmlns="" id="{8AFF3D43-CB90-471E-B66E-B3F598527A4D}"/>
                </a:ext>
              </a:extLst>
            </p:cNvPr>
            <p:cNvSpPr/>
            <p:nvPr/>
          </p:nvSpPr>
          <p:spPr bwMode="auto">
            <a:xfrm>
              <a:off x="7252111" y="1107773"/>
              <a:ext cx="1868888" cy="1998803"/>
            </a:xfrm>
            <a:prstGeom prst="wedgeRoundRectCallout">
              <a:avLst>
                <a:gd name="adj1" fmla="val -59612"/>
                <a:gd name="adj2" fmla="val -10829"/>
                <a:gd name="adj3" fmla="val 16667"/>
              </a:avLst>
            </a:prstGeom>
            <a:solidFill>
              <a:srgbClr val="000000">
                <a:lumMod val="50000"/>
                <a:lumOff val="50000"/>
              </a:srgbClr>
            </a:soli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Separation of Mn and P from steelmaking slag can be achieved</a:t>
              </a:r>
              <a:endPara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972563" y="6076300"/>
              <a:ext cx="2008218" cy="656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b="1" kern="0" dirty="0">
                  <a:solidFill>
                    <a:srgbClr val="33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Ferro-manganese</a:t>
              </a:r>
            </a:p>
            <a:p>
              <a:pPr algn="ctr" latinLnBrk="0">
                <a:defRPr/>
              </a:pPr>
              <a:r>
                <a:rPr lang="en-US" b="1" kern="0" dirty="0">
                  <a:solidFill>
                    <a:srgbClr val="33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</a:t>
              </a:r>
            </a:p>
          </p:txBody>
        </p:sp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303" y="1167391"/>
              <a:ext cx="1695980" cy="1657275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337783" y="2043976"/>
              <a:ext cx="1484471" cy="656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Steelmaking </a:t>
              </a:r>
            </a:p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Slag</a:t>
              </a:r>
            </a:p>
          </p:txBody>
        </p:sp>
        <p:pic>
          <p:nvPicPr>
            <p:cNvPr id="142" name="그림 1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97" y="1128055"/>
              <a:ext cx="1693209" cy="166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4237090" y="2283654"/>
              <a:ext cx="1510397" cy="375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Fe-C- high P</a:t>
              </a: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4206295" y="1889816"/>
              <a:ext cx="1583271" cy="344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Reduced Slag</a:t>
              </a:r>
            </a:p>
          </p:txBody>
        </p:sp>
        <p:sp>
          <p:nvSpPr>
            <p:cNvPr id="145" name="정오각형 172"/>
            <p:cNvSpPr>
              <a:spLocks noChangeArrowheads="1"/>
            </p:cNvSpPr>
            <p:nvPr/>
          </p:nvSpPr>
          <p:spPr bwMode="auto">
            <a:xfrm>
              <a:off x="762585" y="975160"/>
              <a:ext cx="370016" cy="351259"/>
            </a:xfrm>
            <a:prstGeom prst="pentagon">
              <a:avLst/>
            </a:prstGeom>
            <a:solidFill>
              <a:srgbClr val="59595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0" baseline="0">
                <a:solidFill>
                  <a:srgbClr val="FFFFFF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26852" y="860861"/>
              <a:ext cx="735552" cy="344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Coal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86772" y="860861"/>
              <a:ext cx="659792" cy="344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SiO</a:t>
              </a:r>
              <a:r>
                <a:rPr lang="en-US" sz="1600" b="1" kern="0" baseline="-250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8" name="타원 178"/>
            <p:cNvSpPr>
              <a:spLocks noChangeArrowheads="1"/>
            </p:cNvSpPr>
            <p:nvPr/>
          </p:nvSpPr>
          <p:spPr bwMode="auto">
            <a:xfrm>
              <a:off x="997593" y="1018865"/>
              <a:ext cx="356377" cy="356377"/>
            </a:xfrm>
            <a:prstGeom prst="ellipse">
              <a:avLst/>
            </a:prstGeom>
            <a:solidFill>
              <a:srgbClr val="F2F2F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0" baseline="0">
                <a:solidFill>
                  <a:srgbClr val="FFFFFF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780875" y="1467734"/>
              <a:ext cx="1522780" cy="594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</a:t>
              </a: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en-US" sz="1600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MnO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atinLnBrk="0">
                <a:defRPr/>
              </a:pPr>
              <a:r>
                <a:rPr lang="en-US" sz="1600" b="1" kern="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</a:t>
              </a: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P</a:t>
              </a:r>
              <a:r>
                <a:rPr lang="en-US" sz="1600" b="1" kern="0" baseline="-250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1600" b="1" kern="0" baseline="-250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760198" y="1084195"/>
              <a:ext cx="2202250" cy="84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sz="1600" b="1" u="sng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Carbon Reduction </a:t>
              </a:r>
              <a:endParaRPr lang="en-US" sz="16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</a:t>
              </a:r>
              <a:r>
                <a:rPr lang="en-US" sz="16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Remove phosphorus from slag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839301" y="2128139"/>
              <a:ext cx="1834858" cy="594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Temp.</a:t>
              </a:r>
            </a:p>
            <a:p>
              <a:pPr algn="ctr"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 Basicity</a:t>
              </a:r>
            </a:p>
          </p:txBody>
        </p:sp>
        <p:sp>
          <p:nvSpPr>
            <p:cNvPr id="152" name="오른쪽 화살표 151"/>
            <p:cNvSpPr/>
            <p:nvPr/>
          </p:nvSpPr>
          <p:spPr bwMode="auto">
            <a:xfrm>
              <a:off x="2028896" y="1846583"/>
              <a:ext cx="1736472" cy="371327"/>
            </a:xfrm>
            <a:prstGeom prst="rightArrow">
              <a:avLst>
                <a:gd name="adj1" fmla="val 32733"/>
                <a:gd name="adj2" fmla="val 41366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eaLnBrk="0" fontAlgn="base" latinLnBrk="0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ko-KR" altLang="en-US" sz="3200" b="1" baseline="-25000">
                <a:solidFill>
                  <a:srgbClr val="0000C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pic>
          <p:nvPicPr>
            <p:cNvPr id="153" name="그림 1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434" y="4447016"/>
              <a:ext cx="1693210" cy="170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4212307" y="5463212"/>
              <a:ext cx="1577259" cy="375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Reduced slag</a:t>
              </a:r>
            </a:p>
          </p:txBody>
        </p:sp>
        <p:sp>
          <p:nvSpPr>
            <p:cNvPr id="155" name="다이아몬드 173"/>
            <p:cNvSpPr>
              <a:spLocks noChangeArrowheads="1"/>
            </p:cNvSpPr>
            <p:nvPr/>
          </p:nvSpPr>
          <p:spPr bwMode="auto">
            <a:xfrm>
              <a:off x="4916684" y="4025059"/>
              <a:ext cx="431401" cy="433107"/>
            </a:xfrm>
            <a:prstGeom prst="diamond">
              <a:avLst/>
            </a:prstGeom>
            <a:solidFill>
              <a:srgbClr val="C0504D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0" baseline="0">
                <a:solidFill>
                  <a:srgbClr val="FFFFFF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56" name="정오각형 174"/>
            <p:cNvSpPr>
              <a:spLocks noChangeArrowheads="1"/>
            </p:cNvSpPr>
            <p:nvPr/>
          </p:nvSpPr>
          <p:spPr bwMode="auto">
            <a:xfrm>
              <a:off x="4555300" y="4092046"/>
              <a:ext cx="368311" cy="351259"/>
            </a:xfrm>
            <a:prstGeom prst="pentagon">
              <a:avLst/>
            </a:prstGeom>
            <a:solidFill>
              <a:srgbClr val="59595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0" baseline="0">
                <a:solidFill>
                  <a:srgbClr val="FFFFFF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992562" y="4032152"/>
              <a:ext cx="735552" cy="344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Coal</a:t>
              </a:r>
            </a:p>
          </p:txBody>
        </p:sp>
        <p:sp>
          <p:nvSpPr>
            <p:cNvPr id="158" name="이등변 삼각형 180"/>
            <p:cNvSpPr>
              <a:spLocks noChangeArrowheads="1"/>
            </p:cNvSpPr>
            <p:nvPr/>
          </p:nvSpPr>
          <p:spPr bwMode="auto">
            <a:xfrm>
              <a:off x="4708447" y="3949242"/>
              <a:ext cx="366607" cy="315453"/>
            </a:xfrm>
            <a:prstGeom prst="triangle">
              <a:avLst>
                <a:gd name="adj" fmla="val 50000"/>
              </a:avLst>
            </a:prstGeom>
            <a:solidFill>
              <a:srgbClr val="DDD9C3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0" baseline="0">
                <a:solidFill>
                  <a:srgbClr val="FFFFFF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399971" y="3658064"/>
              <a:ext cx="651183" cy="344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0" name="그림 1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11" y="4168080"/>
              <a:ext cx="1693209" cy="170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571839" y="5411830"/>
              <a:ext cx="1359144" cy="375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Fe-</a:t>
              </a:r>
              <a:r>
                <a:rPr lang="en-US" b="1" kern="0" dirty="0" err="1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51891" y="4982791"/>
              <a:ext cx="1517247" cy="375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Cleaned Slag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4681" y="3187811"/>
              <a:ext cx="2071666" cy="656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b="1" kern="0" dirty="0">
                  <a:solidFill>
                    <a:srgbClr val="33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Recycle to</a:t>
              </a:r>
            </a:p>
            <a:p>
              <a:pPr algn="ctr" latinLnBrk="0">
                <a:defRPr/>
              </a:pPr>
              <a:r>
                <a:rPr lang="en-US" b="1" kern="0" dirty="0">
                  <a:solidFill>
                    <a:srgbClr val="33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Sintering Process</a:t>
              </a:r>
            </a:p>
          </p:txBody>
        </p:sp>
        <p:sp>
          <p:nvSpPr>
            <p:cNvPr id="164" name="TextBox 202">
              <a:extLst>
                <a:ext uri="{FF2B5EF4-FFF2-40B4-BE49-F238E27FC236}">
                  <a16:creationId xmlns:a16="http://schemas.microsoft.com/office/drawing/2014/main" xmlns="" id="{86892933-34F9-43FA-817D-FA8A7A9B2D35}"/>
                </a:ext>
              </a:extLst>
            </p:cNvPr>
            <p:cNvSpPr txBox="1"/>
            <p:nvPr/>
          </p:nvSpPr>
          <p:spPr>
            <a:xfrm>
              <a:off x="5239835" y="2711836"/>
              <a:ext cx="1782042" cy="938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b="1" kern="0" dirty="0">
                  <a:solidFill>
                    <a:srgbClr val="33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 for Phosphate fertilizer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288868" y="3811883"/>
              <a:ext cx="792879" cy="594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 oxides</a:t>
              </a:r>
            </a:p>
          </p:txBody>
        </p:sp>
        <p:cxnSp>
          <p:nvCxnSpPr>
            <p:cNvPr id="166" name="직선 화살표 연결선 165"/>
            <p:cNvCxnSpPr>
              <a:cxnSpLocks/>
            </p:cNvCxnSpPr>
            <p:nvPr/>
          </p:nvCxnSpPr>
          <p:spPr bwMode="auto">
            <a:xfrm>
              <a:off x="1016457" y="1387191"/>
              <a:ext cx="1" cy="411660"/>
            </a:xfrm>
            <a:prstGeom prst="straightConnector1">
              <a:avLst/>
            </a:prstGeom>
            <a:noFill/>
            <a:ln w="6985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7" name="직선 화살표 연결선 166"/>
            <p:cNvCxnSpPr/>
            <p:nvPr/>
          </p:nvCxnSpPr>
          <p:spPr bwMode="auto">
            <a:xfrm flipH="1">
              <a:off x="4982374" y="4475750"/>
              <a:ext cx="4715" cy="575712"/>
            </a:xfrm>
            <a:prstGeom prst="straightConnector1">
              <a:avLst/>
            </a:prstGeom>
            <a:noFill/>
            <a:ln w="6985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8" name="フリーフォーム: 図形 3">
              <a:extLst>
                <a:ext uri="{FF2B5EF4-FFF2-40B4-BE49-F238E27FC236}">
                  <a16:creationId xmlns:a16="http://schemas.microsoft.com/office/drawing/2014/main" xmlns="" id="{6E8FF5FD-192D-4EBC-B383-A08CF5E2BA84}"/>
                </a:ext>
              </a:extLst>
            </p:cNvPr>
            <p:cNvSpPr/>
            <p:nvPr/>
          </p:nvSpPr>
          <p:spPr bwMode="auto">
            <a:xfrm>
              <a:off x="3861141" y="2184126"/>
              <a:ext cx="410816" cy="3525363"/>
            </a:xfrm>
            <a:custGeom>
              <a:avLst/>
              <a:gdLst>
                <a:gd name="connsiteX0" fmla="*/ 436880 w 436880"/>
                <a:gd name="connsiteY0" fmla="*/ 0 h 3180080"/>
                <a:gd name="connsiteX1" fmla="*/ 0 w 436880"/>
                <a:gd name="connsiteY1" fmla="*/ 0 h 3180080"/>
                <a:gd name="connsiteX2" fmla="*/ 0 w 436880"/>
                <a:gd name="connsiteY2" fmla="*/ 3180080 h 3180080"/>
                <a:gd name="connsiteX3" fmla="*/ 243840 w 436880"/>
                <a:gd name="connsiteY3" fmla="*/ 3180080 h 3180080"/>
                <a:gd name="connsiteX0" fmla="*/ 249776 w 249776"/>
                <a:gd name="connsiteY0" fmla="*/ 5929 h 3180080"/>
                <a:gd name="connsiteX1" fmla="*/ 0 w 249776"/>
                <a:gd name="connsiteY1" fmla="*/ 0 h 3180080"/>
                <a:gd name="connsiteX2" fmla="*/ 0 w 249776"/>
                <a:gd name="connsiteY2" fmla="*/ 3180080 h 3180080"/>
                <a:gd name="connsiteX3" fmla="*/ 243840 w 249776"/>
                <a:gd name="connsiteY3" fmla="*/ 3180080 h 3180080"/>
                <a:gd name="connsiteX0" fmla="*/ 231669 w 243840"/>
                <a:gd name="connsiteY0" fmla="*/ 0 h 3180080"/>
                <a:gd name="connsiteX1" fmla="*/ 0 w 243840"/>
                <a:gd name="connsiteY1" fmla="*/ 0 h 3180080"/>
                <a:gd name="connsiteX2" fmla="*/ 0 w 243840"/>
                <a:gd name="connsiteY2" fmla="*/ 3180080 h 3180080"/>
                <a:gd name="connsiteX3" fmla="*/ 243840 w 243840"/>
                <a:gd name="connsiteY3" fmla="*/ 318008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3180080">
                  <a:moveTo>
                    <a:pt x="231669" y="0"/>
                  </a:moveTo>
                  <a:lnTo>
                    <a:pt x="0" y="0"/>
                  </a:lnTo>
                  <a:lnTo>
                    <a:pt x="0" y="3180080"/>
                  </a:lnTo>
                  <a:lnTo>
                    <a:pt x="243840" y="3180080"/>
                  </a:lnTo>
                </a:path>
              </a:pathLst>
            </a:custGeom>
            <a:noFill/>
            <a:ln w="571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ja-JP" altLang="en-US" sz="28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오른쪽 화살표 2">
              <a:extLst>
                <a:ext uri="{FF2B5EF4-FFF2-40B4-BE49-F238E27FC236}">
                  <a16:creationId xmlns:a16="http://schemas.microsoft.com/office/drawing/2014/main" xmlns="" id="{8C033649-742D-4F70-9B8A-5C2ED8A387FC}"/>
                </a:ext>
              </a:extLst>
            </p:cNvPr>
            <p:cNvSpPr/>
            <p:nvPr/>
          </p:nvSpPr>
          <p:spPr bwMode="auto">
            <a:xfrm flipH="1">
              <a:off x="1976526" y="5338162"/>
              <a:ext cx="1793528" cy="371327"/>
            </a:xfrm>
            <a:prstGeom prst="rightArrow">
              <a:avLst>
                <a:gd name="adj1" fmla="val 32733"/>
                <a:gd name="adj2" fmla="val 41366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eaLnBrk="0" fontAlgn="base" latinLnBrk="0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ko-KR" altLang="en-US" sz="3200" b="1" baseline="-25000">
                <a:solidFill>
                  <a:srgbClr val="0000C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70" name="TextBox 193">
              <a:extLst>
                <a:ext uri="{FF2B5EF4-FFF2-40B4-BE49-F238E27FC236}">
                  <a16:creationId xmlns:a16="http://schemas.microsoft.com/office/drawing/2014/main" xmlns="" id="{03D2A992-2286-43F6-8938-BEEA84B17B3E}"/>
                </a:ext>
              </a:extLst>
            </p:cNvPr>
            <p:cNvSpPr txBox="1"/>
            <p:nvPr/>
          </p:nvSpPr>
          <p:spPr>
            <a:xfrm>
              <a:off x="1763873" y="4537040"/>
              <a:ext cx="2204405" cy="84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sz="1600" b="1" u="sng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Carbon Reduction </a:t>
              </a:r>
              <a:endParaRPr lang="en-US" sz="16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latinLnBrk="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</a:t>
              </a:r>
              <a:r>
                <a:rPr lang="en-US" sz="16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Remove Manganese from slag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1" name="직선 화살표 연결선 204">
              <a:extLst>
                <a:ext uri="{FF2B5EF4-FFF2-40B4-BE49-F238E27FC236}">
                  <a16:creationId xmlns:a16="http://schemas.microsoft.com/office/drawing/2014/main" xmlns="" id="{7851FA0B-0267-4B3B-8262-F4BA7BFABC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07206" y="2091500"/>
              <a:ext cx="1214671" cy="0"/>
            </a:xfrm>
            <a:prstGeom prst="straightConnector1">
              <a:avLst/>
            </a:prstGeom>
            <a:noFill/>
            <a:ln w="38100" algn="ctr">
              <a:solidFill>
                <a:srgbClr val="D90039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직선 화살표 연결선 204">
              <a:extLst>
                <a:ext uri="{FF2B5EF4-FFF2-40B4-BE49-F238E27FC236}">
                  <a16:creationId xmlns:a16="http://schemas.microsoft.com/office/drawing/2014/main" xmlns="" id="{27124F6A-ADB8-49BD-A73D-5542D42E69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110514" y="3898232"/>
              <a:ext cx="1" cy="1138905"/>
            </a:xfrm>
            <a:prstGeom prst="straightConnector1">
              <a:avLst/>
            </a:prstGeom>
            <a:noFill/>
            <a:ln w="38100" algn="ctr">
              <a:solidFill>
                <a:srgbClr val="3366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직선 화살표 연결선 204">
              <a:extLst>
                <a:ext uri="{FF2B5EF4-FFF2-40B4-BE49-F238E27FC236}">
                  <a16:creationId xmlns:a16="http://schemas.microsoft.com/office/drawing/2014/main" xmlns="" id="{71A8347D-283D-4634-9417-A1DC075CA3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80379" y="6332776"/>
              <a:ext cx="811371" cy="9990"/>
            </a:xfrm>
            <a:prstGeom prst="straightConnector1">
              <a:avLst/>
            </a:prstGeom>
            <a:noFill/>
            <a:ln w="38100" algn="ctr">
              <a:solidFill>
                <a:srgbClr val="3366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직선 화살표 연결선 204">
              <a:extLst>
                <a:ext uri="{FF2B5EF4-FFF2-40B4-BE49-F238E27FC236}">
                  <a16:creationId xmlns:a16="http://schemas.microsoft.com/office/drawing/2014/main" xmlns="" id="{C23F135C-B67A-42A4-B088-FDC2AABD79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91750" y="5921923"/>
              <a:ext cx="419" cy="416135"/>
            </a:xfrm>
            <a:prstGeom prst="straightConnector1">
              <a:avLst/>
            </a:prstGeom>
            <a:noFill/>
            <a:ln w="38100" algn="ctr">
              <a:solidFill>
                <a:srgbClr val="3366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직선 화살표 연결선 204">
              <a:extLst>
                <a:ext uri="{FF2B5EF4-FFF2-40B4-BE49-F238E27FC236}">
                  <a16:creationId xmlns:a16="http://schemas.microsoft.com/office/drawing/2014/main" xmlns="" id="{3C5FC4AA-4DA3-4280-BD96-3DD3C9F46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1795" y="3112337"/>
              <a:ext cx="560739" cy="0"/>
            </a:xfrm>
            <a:prstGeom prst="straightConnector1">
              <a:avLst/>
            </a:prstGeom>
            <a:noFill/>
            <a:ln w="38100" algn="ctr">
              <a:solidFill>
                <a:srgbClr val="3366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6" name="TextBox 194">
              <a:extLst>
                <a:ext uri="{FF2B5EF4-FFF2-40B4-BE49-F238E27FC236}">
                  <a16:creationId xmlns:a16="http://schemas.microsoft.com/office/drawing/2014/main" xmlns="" id="{5BCDE1F2-B305-4776-8453-ECDADE425B31}"/>
                </a:ext>
              </a:extLst>
            </p:cNvPr>
            <p:cNvSpPr txBox="1"/>
            <p:nvPr/>
          </p:nvSpPr>
          <p:spPr>
            <a:xfrm>
              <a:off x="6105674" y="4104765"/>
              <a:ext cx="3015323" cy="2636603"/>
            </a:xfrm>
            <a:prstGeom prst="rect">
              <a:avLst/>
            </a:prstGeom>
            <a:noFill/>
            <a:ln w="38100">
              <a:solidFill>
                <a:srgbClr val="000000">
                  <a:lumMod val="50000"/>
                  <a:lumOff val="50000"/>
                </a:srgbClr>
              </a:solidFill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Thermodynamically,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◎ </a:t>
              </a:r>
              <a:r>
                <a:rPr kumimoji="0" lang="en-US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High Temp. Reduction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Reduction of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MnO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P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are endothermal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◎ </a:t>
              </a:r>
              <a:r>
                <a:rPr kumimoji="0" lang="en-US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Low Basicity Slag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Decrease activity of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MnO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increase activity of P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Benefits for reducing P rather than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7" name="正方形/長方形 20">
              <a:extLst>
                <a:ext uri="{FF2B5EF4-FFF2-40B4-BE49-F238E27FC236}">
                  <a16:creationId xmlns:a16="http://schemas.microsoft.com/office/drawing/2014/main" xmlns="" id="{12134AE9-EA1A-4303-BDF3-3F0E446C4416}"/>
                </a:ext>
              </a:extLst>
            </p:cNvPr>
            <p:cNvSpPr/>
            <p:nvPr/>
          </p:nvSpPr>
          <p:spPr bwMode="auto">
            <a:xfrm>
              <a:off x="4035149" y="975161"/>
              <a:ext cx="3042953" cy="2701883"/>
            </a:xfrm>
            <a:prstGeom prst="rect">
              <a:avLst/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ja-JP" altLang="en-US" sz="28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오른쪽 화살표 138">
              <a:extLst>
                <a:ext uri="{FF2B5EF4-FFF2-40B4-BE49-F238E27FC236}">
                  <a16:creationId xmlns:a16="http://schemas.microsoft.com/office/drawing/2014/main" xmlns="" id="{0A92FB28-321D-4623-8F85-937CCFB17AB2}"/>
                </a:ext>
              </a:extLst>
            </p:cNvPr>
            <p:cNvSpPr/>
            <p:nvPr/>
          </p:nvSpPr>
          <p:spPr>
            <a:xfrm rot="16200000">
              <a:off x="8060779" y="3095304"/>
              <a:ext cx="659037" cy="946819"/>
            </a:xfrm>
            <a:prstGeom prst="rightArrow">
              <a:avLst/>
            </a:prstGeom>
            <a:solidFill>
              <a:srgbClr val="FFFFFF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0" name="직선 화살표 연결선 204">
              <a:extLst>
                <a:ext uri="{FF2B5EF4-FFF2-40B4-BE49-F238E27FC236}">
                  <a16:creationId xmlns:a16="http://schemas.microsoft.com/office/drawing/2014/main" xmlns="" id="{3C5FC4AA-4DA3-4280-BD96-3DD3C9F46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11795" y="2695007"/>
              <a:ext cx="13768" cy="411569"/>
            </a:xfrm>
            <a:prstGeom prst="straightConnector1">
              <a:avLst/>
            </a:prstGeom>
            <a:noFill/>
            <a:ln w="38100" algn="ctr">
              <a:solidFill>
                <a:srgbClr val="3366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직사각형 47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effectLst>
                <a:glow rad="127000">
                  <a:srgbClr val="F4793B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121260" y="-9918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1. A proposal selective reduction of P from steelmaking slag</a:t>
            </a:r>
            <a:endParaRPr lang="ko-KR" altLang="en-US" sz="24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>
            <a:off x="-1147" y="498969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20" y="545440"/>
            <a:ext cx="976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ko-KR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ko-KR" u="sng" dirty="0">
                <a:latin typeface="Calibri" panose="020F0502020204030204" pitchFamily="34" charset="0"/>
                <a:cs typeface="Calibri" panose="020F0502020204030204" pitchFamily="34" charset="0"/>
              </a:rPr>
              <a:t> is acidic oxide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u="sng" dirty="0" err="1">
                <a:latin typeface="Calibri" panose="020F0502020204030204" pitchFamily="34" charset="0"/>
                <a:cs typeface="Calibri" panose="020F0502020204030204" pitchFamily="34" charset="0"/>
              </a:rPr>
              <a:t>MnO</a:t>
            </a:r>
            <a:r>
              <a:rPr lang="en-US" altLang="ko-KR" u="sng" dirty="0">
                <a:latin typeface="Calibri" panose="020F0502020204030204" pitchFamily="34" charset="0"/>
                <a:cs typeface="Calibri" panose="020F0502020204030204" pitchFamily="34" charset="0"/>
              </a:rPr>
              <a:t> is basic oxide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u="sng" dirty="0">
                <a:latin typeface="Calibri" panose="020F0502020204030204" pitchFamily="34" charset="0"/>
                <a:cs typeface="Calibri" panose="020F0502020204030204" pitchFamily="34" charset="0"/>
              </a:rPr>
              <a:t>Standard free energies for oxidation is widely different.</a:t>
            </a:r>
            <a:endParaRPr lang="ko-KR" alt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正方形/長方形 20">
            <a:extLst>
              <a:ext uri="{FF2B5EF4-FFF2-40B4-BE49-F238E27FC236}">
                <a16:creationId xmlns:a16="http://schemas.microsoft.com/office/drawing/2014/main" xmlns="" id="{12134AE9-EA1A-4303-BDF3-3F0E446C4416}"/>
              </a:ext>
            </a:extLst>
          </p:cNvPr>
          <p:cNvSpPr/>
          <p:nvPr/>
        </p:nvSpPr>
        <p:spPr bwMode="auto">
          <a:xfrm>
            <a:off x="121261" y="981296"/>
            <a:ext cx="7107771" cy="21615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6914" y="2780928"/>
            <a:ext cx="7632848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 Introduction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ko-KR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Optimum Conditions </a:t>
            </a:r>
            <a:r>
              <a:rPr lang="en-US" altLang="ja-JP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of Basicity </a:t>
            </a:r>
            <a:endParaRPr lang="en-US" altLang="ko-KR" b="1" dirty="0">
              <a:solidFill>
                <a:srgbClr val="FF0000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Influence of Initial Al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en-US" altLang="ko-KR" b="1" baseline="-25000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Content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Conclusion</a:t>
            </a:r>
            <a:endParaRPr lang="en-US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419872" y="0"/>
            <a:ext cx="2880320" cy="46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3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Contents</a:t>
            </a:r>
            <a:endParaRPr lang="ko-KR" altLang="en-US" sz="3600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5090" y="551359"/>
            <a:ext cx="9036496" cy="0"/>
          </a:xfrm>
          <a:prstGeom prst="line">
            <a:avLst/>
          </a:prstGeom>
          <a:ln w="25400">
            <a:solidFill>
              <a:srgbClr val="50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6364"/>
            <a:ext cx="7566008" cy="4593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Separation of P and </a:t>
            </a:r>
            <a:r>
              <a:rPr lang="en-US" altLang="ko-KR" sz="3200" b="1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Mn</a:t>
            </a:r>
            <a:r>
              <a:rPr lang="en-US" altLang="ko-KR" sz="32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from Steelmaking Slag  by Selective Reduction</a:t>
            </a:r>
          </a:p>
        </p:txBody>
      </p:sp>
    </p:spTree>
    <p:extLst>
      <p:ext uri="{BB962C8B-B14F-4D97-AF65-F5344CB8AC3E}">
        <p14:creationId xmlns:p14="http://schemas.microsoft.com/office/powerpoint/2010/main" val="37149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 bwMode="auto">
          <a:xfrm>
            <a:off x="134518" y="1639444"/>
            <a:ext cx="8922016" cy="1507066"/>
          </a:xfrm>
          <a:prstGeom prst="rect">
            <a:avLst/>
          </a:prstGeom>
          <a:solidFill>
            <a:srgbClr val="FF990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ko-KR" altLang="en-US" sz="28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42" name="갈매기형 수장 41"/>
          <p:cNvSpPr/>
          <p:nvPr/>
        </p:nvSpPr>
        <p:spPr>
          <a:xfrm>
            <a:off x="2370060" y="862202"/>
            <a:ext cx="2429567" cy="690241"/>
          </a:xfrm>
          <a:prstGeom prst="chevron">
            <a:avLst>
              <a:gd name="adj" fmla="val 32933"/>
            </a:avLst>
          </a:prstGeom>
          <a:gradFill>
            <a:gsLst>
              <a:gs pos="96000">
                <a:srgbClr val="000000">
                  <a:lumMod val="85000"/>
                  <a:lumOff val="15000"/>
                </a:srgbClr>
              </a:gs>
              <a:gs pos="0">
                <a:srgbClr val="FFFFFF">
                  <a:lumMod val="50000"/>
                </a:srgbClr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srgbClr val="FFFFFF"/>
              </a:solidFill>
              <a:latin typeface="Calibri" panose="020F0502020204030204" pitchFamily="34" charset="0"/>
              <a:ea typeface="HY견고딕"/>
              <a:cs typeface="Calibri" panose="020F0502020204030204" pitchFamily="34" charset="0"/>
            </a:endParaRPr>
          </a:p>
        </p:txBody>
      </p:sp>
      <p:sp>
        <p:nvSpPr>
          <p:cNvPr id="43" name="갈매기형 수장 42"/>
          <p:cNvSpPr/>
          <p:nvPr/>
        </p:nvSpPr>
        <p:spPr>
          <a:xfrm>
            <a:off x="4595526" y="862202"/>
            <a:ext cx="2429567" cy="690241"/>
          </a:xfrm>
          <a:prstGeom prst="chevron">
            <a:avLst>
              <a:gd name="adj" fmla="val 32933"/>
            </a:avLst>
          </a:prstGeom>
          <a:gradFill>
            <a:gsLst>
              <a:gs pos="96000">
                <a:srgbClr val="000000">
                  <a:lumMod val="85000"/>
                  <a:lumOff val="15000"/>
                </a:srgbClr>
              </a:gs>
              <a:gs pos="0">
                <a:srgbClr val="FFFFFF">
                  <a:lumMod val="50000"/>
                </a:srgbClr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srgbClr val="FFFFFF"/>
              </a:solidFill>
              <a:latin typeface="Times New Roman" panose="02020603050405020304" pitchFamily="18" charset="0"/>
              <a:ea typeface="HY견고딕"/>
              <a:cs typeface="Times New Roman" panose="02020603050405020304" pitchFamily="18" charset="0"/>
            </a:endParaRPr>
          </a:p>
        </p:txBody>
      </p:sp>
      <p:sp>
        <p:nvSpPr>
          <p:cNvPr id="44" name="갈매기형 수장 43"/>
          <p:cNvSpPr/>
          <p:nvPr/>
        </p:nvSpPr>
        <p:spPr>
          <a:xfrm>
            <a:off x="6822336" y="862202"/>
            <a:ext cx="2213093" cy="690241"/>
          </a:xfrm>
          <a:prstGeom prst="chevron">
            <a:avLst>
              <a:gd name="adj" fmla="val 32933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HY견고딕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922" y="962347"/>
            <a:ext cx="852557" cy="20518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baseline="-25000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TEXT</a:t>
            </a:r>
            <a:endParaRPr lang="ko-KR" altLang="en-US" sz="2000" b="1" baseline="-25000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46" name="오각형 45"/>
          <p:cNvSpPr/>
          <p:nvPr/>
        </p:nvSpPr>
        <p:spPr>
          <a:xfrm>
            <a:off x="113395" y="860708"/>
            <a:ext cx="2452487" cy="690241"/>
          </a:xfrm>
          <a:prstGeom prst="homePlate">
            <a:avLst>
              <a:gd name="adj" fmla="val 33067"/>
            </a:avLst>
          </a:prstGeom>
          <a:gradFill>
            <a:gsLst>
              <a:gs pos="96000">
                <a:srgbClr val="000000">
                  <a:lumMod val="85000"/>
                  <a:lumOff val="15000"/>
                </a:srgbClr>
              </a:gs>
              <a:gs pos="0">
                <a:srgbClr val="FFFFFF">
                  <a:lumMod val="50000"/>
                </a:srgbClr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srgbClr val="FFFFFF"/>
              </a:solidFill>
              <a:latin typeface="Calibri" panose="020F0502020204030204" pitchFamily="34" charset="0"/>
              <a:ea typeface="HY견고딕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108" y="1035026"/>
            <a:ext cx="1577239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79654" y="1007331"/>
            <a:ext cx="1933634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Crush &amp; Mixing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89990" y="899271"/>
            <a:ext cx="2173253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carbon</a:t>
            </a:r>
          </a:p>
          <a:p>
            <a:pPr algn="ctr">
              <a:defRPr/>
            </a:pPr>
            <a:r>
              <a:rPr lang="en-US" altLang="ko-K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05089" y="1035744"/>
            <a:ext cx="2173253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51" name="TextBox 120"/>
          <p:cNvSpPr txBox="1">
            <a:spLocks noChangeArrowheads="1"/>
          </p:cNvSpPr>
          <p:nvPr/>
        </p:nvSpPr>
        <p:spPr bwMode="auto">
          <a:xfrm>
            <a:off x="150878" y="1560217"/>
            <a:ext cx="3652538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ko-KR" sz="2000" baseline="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Crucible : Al</a:t>
            </a: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2</a:t>
            </a:r>
            <a:r>
              <a:rPr lang="en-US" altLang="ko-KR" sz="2000" baseline="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O</a:t>
            </a: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3 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ko-KR" sz="2000" baseline="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Atmosphere : </a:t>
            </a:r>
            <a:r>
              <a:rPr lang="en-US" altLang="ko-KR" sz="2000" baseline="0" dirty="0" err="1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Ar</a:t>
            </a:r>
            <a:r>
              <a:rPr lang="en-US" altLang="ko-KR" sz="2000" baseline="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 gas 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ko-KR" sz="2000" baseline="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rPr>
              <a:t>Temperature : 1673 K (1 hour)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60329" y="1550564"/>
            <a:ext cx="4632422" cy="9679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 Powder Size :  less than (500 </a:t>
            </a:r>
            <a:r>
              <a:rPr kumimoji="1" lang="el-GR" altLang="ja-JP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</a:p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Reductant : Graphite powder (</a:t>
            </a:r>
            <a:r>
              <a:rPr lang="arn-CL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&lt; 44 µm)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1600" y="3460236"/>
            <a:ext cx="67914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Synthesized slag compositions analyzed by ICP - AES (mass %)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60808"/>
              </p:ext>
            </p:extLst>
          </p:nvPr>
        </p:nvGraphicFramePr>
        <p:xfrm>
          <a:off x="268730" y="3933056"/>
          <a:ext cx="8623750" cy="2448273"/>
        </p:xfrm>
        <a:graphic>
          <a:graphicData uri="http://schemas.openxmlformats.org/drawingml/2006/table">
            <a:tbl>
              <a:tblPr firstRow="1" firstCol="1" bandRow="1"/>
              <a:tblGrid>
                <a:gridCol w="898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319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066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Sample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FeO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CaO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SiO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5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MnO</a:t>
                      </a:r>
                      <a:endParaRPr lang="ko-KR" sz="16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MgO</a:t>
                      </a:r>
                      <a:endParaRPr lang="ko-KR" sz="16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en-US" sz="1600" b="1" kern="1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600" b="1" kern="1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</a:t>
                      </a:r>
                      <a:endParaRPr lang="ko-KR" sz="16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Basicity (</a:t>
                      </a: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CaO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/SiO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)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52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Slag A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23.36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29.87</a:t>
                      </a:r>
                      <a:endParaRPr lang="ko-KR" sz="1600" b="1" dirty="0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20.07</a:t>
                      </a:r>
                      <a:endParaRPr lang="ko-KR" sz="1600" b="1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4.06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5.61</a:t>
                      </a:r>
                      <a:endParaRPr lang="ko-K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3.43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13.60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1.49</a:t>
                      </a:r>
                      <a:endParaRPr lang="ko-K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52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Slag B</a:t>
                      </a:r>
                      <a:endParaRPr lang="ko-KR" sz="16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30.24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24.69</a:t>
                      </a:r>
                      <a:endParaRPr lang="ko-KR" sz="1600" b="1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20.72</a:t>
                      </a:r>
                      <a:endParaRPr lang="ko-KR" sz="1600" b="1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4.22</a:t>
                      </a:r>
                      <a:endParaRPr lang="ko-K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6.12</a:t>
                      </a:r>
                      <a:endParaRPr lang="ko-K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3.70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10.32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1.19</a:t>
                      </a:r>
                      <a:endParaRPr lang="ko-K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52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Slag C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26.37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25.70</a:t>
                      </a:r>
                      <a:endParaRPr lang="ko-KR" sz="1600" b="1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25.54</a:t>
                      </a:r>
                      <a:endParaRPr lang="ko-KR" sz="1600" b="1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3.77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6.02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3.67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9.03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1.01</a:t>
                      </a:r>
                      <a:endParaRPr lang="ko-K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52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Slag D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25.10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23.10</a:t>
                      </a:r>
                      <a:endParaRPr lang="ko-KR" sz="1600" b="1" dirty="0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30.43</a:t>
                      </a:r>
                      <a:endParaRPr lang="ko-KR" sz="1600" b="1" dirty="0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3.91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5.54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3.37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8.22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0.76</a:t>
                      </a:r>
                      <a:endParaRPr lang="ko-K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52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Slag E</a:t>
                      </a:r>
                      <a:endParaRPr lang="ko-K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25.95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16.75</a:t>
                      </a:r>
                      <a:endParaRPr lang="ko-KR" sz="1600" b="1" dirty="0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525FE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33.43</a:t>
                      </a:r>
                      <a:endParaRPr lang="ko-KR" sz="1600" b="1" dirty="0">
                        <a:solidFill>
                          <a:srgbClr val="2525FE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3.90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6.22</a:t>
                      </a:r>
                      <a:endParaRPr lang="ko-K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3.44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10.31</a:t>
                      </a:r>
                      <a:endParaRPr lang="ko-KR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0.50</a:t>
                      </a:r>
                      <a:endParaRPr lang="ko-K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21260" y="-9918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2.1 Experimental method : Slag preparation</a:t>
            </a:r>
            <a:endParaRPr lang="ko-KR" altLang="en-US" sz="24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/>
          <p:cNvGrpSpPr/>
          <p:nvPr/>
        </p:nvGrpSpPr>
        <p:grpSpPr>
          <a:xfrm>
            <a:off x="49134" y="856504"/>
            <a:ext cx="4952491" cy="2623741"/>
            <a:chOff x="838200" y="1268413"/>
            <a:chExt cx="5367802" cy="2646363"/>
          </a:xfrm>
        </p:grpSpPr>
        <p:grpSp>
          <p:nvGrpSpPr>
            <p:cNvPr id="66" name="그룹 65"/>
            <p:cNvGrpSpPr/>
            <p:nvPr/>
          </p:nvGrpSpPr>
          <p:grpSpPr>
            <a:xfrm>
              <a:off x="2998445" y="2135673"/>
              <a:ext cx="1451422" cy="1433513"/>
              <a:chOff x="3000015" y="2135673"/>
              <a:chExt cx="1528007" cy="1433513"/>
            </a:xfrm>
          </p:grpSpPr>
          <p:grpSp>
            <p:nvGrpSpPr>
              <p:cNvPr id="129" name="그룹 223"/>
              <p:cNvGrpSpPr>
                <a:grpSpLocks/>
              </p:cNvGrpSpPr>
              <p:nvPr/>
            </p:nvGrpSpPr>
            <p:grpSpPr bwMode="auto">
              <a:xfrm>
                <a:off x="3305717" y="2347450"/>
                <a:ext cx="885330" cy="1120530"/>
                <a:chOff x="6289985" y="3499390"/>
                <a:chExt cx="1204302" cy="1657800"/>
              </a:xfrm>
            </p:grpSpPr>
            <p:grpSp>
              <p:nvGrpSpPr>
                <p:cNvPr id="131" name="그룹 243"/>
                <p:cNvGrpSpPr>
                  <a:grpSpLocks/>
                </p:cNvGrpSpPr>
                <p:nvPr/>
              </p:nvGrpSpPr>
              <p:grpSpPr bwMode="auto">
                <a:xfrm>
                  <a:off x="6289985" y="3499390"/>
                  <a:ext cx="1204302" cy="1657800"/>
                  <a:chOff x="6289985" y="3233299"/>
                  <a:chExt cx="1397604" cy="1923894"/>
                </a:xfrm>
              </p:grpSpPr>
              <p:grpSp>
                <p:nvGrpSpPr>
                  <p:cNvPr id="135" name="그룹 134"/>
                  <p:cNvGrpSpPr/>
                  <p:nvPr/>
                </p:nvGrpSpPr>
                <p:grpSpPr>
                  <a:xfrm>
                    <a:off x="6289985" y="3284985"/>
                    <a:ext cx="1397604" cy="1872208"/>
                    <a:chOff x="6289985" y="3284984"/>
                    <a:chExt cx="1397604" cy="1890201"/>
                  </a:xfrm>
                  <a:solidFill>
                    <a:sysClr val="windowText" lastClr="000000"/>
                  </a:solidFill>
                </p:grpSpPr>
                <p:sp>
                  <p:nvSpPr>
                    <p:cNvPr id="139" name="타원 138"/>
                    <p:cNvSpPr/>
                    <p:nvPr/>
                  </p:nvSpPr>
                  <p:spPr>
                    <a:xfrm>
                      <a:off x="6289985" y="4223566"/>
                      <a:ext cx="1397604" cy="951619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직사각형 139"/>
                    <p:cNvSpPr/>
                    <p:nvPr/>
                  </p:nvSpPr>
                  <p:spPr>
                    <a:xfrm>
                      <a:off x="6289985" y="3284984"/>
                      <a:ext cx="1397604" cy="1397604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36" name="그룹 135"/>
                  <p:cNvGrpSpPr/>
                  <p:nvPr/>
                </p:nvGrpSpPr>
                <p:grpSpPr>
                  <a:xfrm>
                    <a:off x="6371421" y="3233299"/>
                    <a:ext cx="1238033" cy="1834224"/>
                    <a:chOff x="6318403" y="3284986"/>
                    <a:chExt cx="1339683" cy="1846943"/>
                  </a:xfrm>
                  <a:solidFill>
                    <a:sysClr val="window" lastClr="FFFFFF"/>
                  </a:solidFill>
                </p:grpSpPr>
                <p:sp>
                  <p:nvSpPr>
                    <p:cNvPr id="137" name="타원 136"/>
                    <p:cNvSpPr/>
                    <p:nvPr/>
                  </p:nvSpPr>
                  <p:spPr>
                    <a:xfrm>
                      <a:off x="6318403" y="4266823"/>
                      <a:ext cx="1339683" cy="865106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직사각형 137"/>
                    <p:cNvSpPr/>
                    <p:nvPr/>
                  </p:nvSpPr>
                  <p:spPr>
                    <a:xfrm>
                      <a:off x="6318403" y="3284986"/>
                      <a:ext cx="1339683" cy="1397489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32" name="직선 연결선 244"/>
                <p:cNvCxnSpPr>
                  <a:cxnSpLocks noChangeShapeType="1"/>
                </p:cNvCxnSpPr>
                <p:nvPr/>
              </p:nvCxnSpPr>
              <p:spPr bwMode="auto">
                <a:xfrm>
                  <a:off x="6360158" y="4085185"/>
                  <a:ext cx="1066801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3" name="타원 245"/>
                <p:cNvSpPr>
                  <a:spLocks noChangeArrowheads="1"/>
                </p:cNvSpPr>
                <p:nvPr/>
              </p:nvSpPr>
              <p:spPr bwMode="auto">
                <a:xfrm>
                  <a:off x="6358350" y="4358059"/>
                  <a:ext cx="1066770" cy="739831"/>
                </a:xfrm>
                <a:prstGeom prst="ellipse">
                  <a:avLst/>
                </a:prstGeom>
                <a:pattFill prst="pct60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ko-KR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굴림" panose="020B0600000101010101" pitchFamily="34" charset="-127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직사각형 246"/>
                <p:cNvSpPr>
                  <a:spLocks noChangeArrowheads="1"/>
                </p:cNvSpPr>
                <p:nvPr/>
              </p:nvSpPr>
              <p:spPr bwMode="auto">
                <a:xfrm>
                  <a:off x="6358350" y="4083263"/>
                  <a:ext cx="1066770" cy="643536"/>
                </a:xfrm>
                <a:prstGeom prst="rect">
                  <a:avLst/>
                </a:prstGeom>
                <a:pattFill prst="pct60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ko-KR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굴림" panose="020B0600000101010101" pitchFamily="34" charset="-127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0" name="타원 129"/>
              <p:cNvSpPr/>
              <p:nvPr/>
            </p:nvSpPr>
            <p:spPr bwMode="auto">
              <a:xfrm>
                <a:off x="3000015" y="2135673"/>
                <a:ext cx="1528007" cy="1433513"/>
              </a:xfrm>
              <a:prstGeom prst="ellips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フローチャート: 処理 177"/>
            <p:cNvSpPr/>
            <p:nvPr/>
          </p:nvSpPr>
          <p:spPr bwMode="auto">
            <a:xfrm>
              <a:off x="2165351" y="1795464"/>
              <a:ext cx="652463" cy="1781660"/>
            </a:xfrm>
            <a:prstGeom prst="flowChartProcess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38"/>
            <p:cNvSpPr txBox="1">
              <a:spLocks noChangeArrowheads="1"/>
            </p:cNvSpPr>
            <p:nvPr/>
          </p:nvSpPr>
          <p:spPr bwMode="auto">
            <a:xfrm>
              <a:off x="838200" y="1476375"/>
              <a:ext cx="13477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Gas Inlet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 (Al</a:t>
              </a:r>
              <a:r>
                <a:rPr kumimoji="0" lang="en-US" altLang="ko-KR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2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O</a:t>
              </a:r>
              <a:r>
                <a:rPr kumimoji="0" lang="en-US" altLang="ko-KR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3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 tube)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69" name="TextBox 40"/>
            <p:cNvSpPr txBox="1">
              <a:spLocks noChangeArrowheads="1"/>
            </p:cNvSpPr>
            <p:nvPr/>
          </p:nvSpPr>
          <p:spPr bwMode="auto">
            <a:xfrm>
              <a:off x="1039130" y="2611257"/>
              <a:ext cx="107459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Ceramic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Reaction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Tube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70" name="원통 35"/>
            <p:cNvSpPr/>
            <p:nvPr/>
          </p:nvSpPr>
          <p:spPr bwMode="auto">
            <a:xfrm>
              <a:off x="2505075" y="1704975"/>
              <a:ext cx="112713" cy="285750"/>
            </a:xfrm>
            <a:prstGeom prst="can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38"/>
            <p:cNvSpPr txBox="1">
              <a:spLocks noChangeArrowheads="1"/>
            </p:cNvSpPr>
            <p:nvPr/>
          </p:nvSpPr>
          <p:spPr bwMode="auto">
            <a:xfrm>
              <a:off x="2695301" y="1682750"/>
              <a:ext cx="8937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Gas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Outlet 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73" name="원통 35"/>
            <p:cNvSpPr/>
            <p:nvPr/>
          </p:nvSpPr>
          <p:spPr bwMode="auto">
            <a:xfrm>
              <a:off x="2333625" y="1508125"/>
              <a:ext cx="114300" cy="942975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フローチャート: 処理 220"/>
            <p:cNvSpPr/>
            <p:nvPr/>
          </p:nvSpPr>
          <p:spPr bwMode="auto">
            <a:xfrm>
              <a:off x="2212976" y="2870686"/>
              <a:ext cx="557213" cy="706437"/>
            </a:xfrm>
            <a:prstGeom prst="flowChartProcess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テキスト ボックス 209"/>
            <p:cNvSpPr txBox="1">
              <a:spLocks noChangeArrowheads="1"/>
            </p:cNvSpPr>
            <p:nvPr/>
          </p:nvSpPr>
          <p:spPr bwMode="auto">
            <a:xfrm>
              <a:off x="3247681" y="1833323"/>
              <a:ext cx="2344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Gas Flow Controller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grpSp>
          <p:nvGrpSpPr>
            <p:cNvPr id="76" name="그룹 220"/>
            <p:cNvGrpSpPr>
              <a:grpSpLocks/>
            </p:cNvGrpSpPr>
            <p:nvPr/>
          </p:nvGrpSpPr>
          <p:grpSpPr bwMode="auto">
            <a:xfrm>
              <a:off x="4108105" y="1622771"/>
              <a:ext cx="341312" cy="250825"/>
              <a:chOff x="2889395" y="1612731"/>
              <a:chExt cx="431096" cy="344565"/>
            </a:xfrm>
          </p:grpSpPr>
          <p:sp>
            <p:nvSpPr>
              <p:cNvPr id="127" name="直方体 208"/>
              <p:cNvSpPr/>
              <p:nvPr/>
            </p:nvSpPr>
            <p:spPr>
              <a:xfrm>
                <a:off x="2889395" y="1612731"/>
                <a:ext cx="431096" cy="344565"/>
              </a:xfrm>
              <a:prstGeom prst="cube">
                <a:avLst>
                  <a:gd name="adj" fmla="val 13242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額縁 210"/>
              <p:cNvSpPr/>
              <p:nvPr/>
            </p:nvSpPr>
            <p:spPr>
              <a:xfrm>
                <a:off x="2947540" y="1686878"/>
                <a:ext cx="180459" cy="65424"/>
              </a:xfrm>
              <a:prstGeom prst="bevel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テキスト ボックス 211"/>
            <p:cNvSpPr txBox="1">
              <a:spLocks noChangeArrowheads="1"/>
            </p:cNvSpPr>
            <p:nvPr/>
          </p:nvSpPr>
          <p:spPr bwMode="auto">
            <a:xfrm>
              <a:off x="2117034" y="3048338"/>
              <a:ext cx="89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Sample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78" name="テキスト ボックス 212"/>
            <p:cNvSpPr txBox="1">
              <a:spLocks noChangeArrowheads="1"/>
            </p:cNvSpPr>
            <p:nvPr/>
          </p:nvSpPr>
          <p:spPr bwMode="auto">
            <a:xfrm>
              <a:off x="4959627" y="1565089"/>
              <a:ext cx="1130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 </a:t>
              </a:r>
              <a:r>
                <a:rPr kumimoji="0" lang="en-US" altLang="ko-KR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Ar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 Gas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79" name="テキスト ボックス 94"/>
            <p:cNvSpPr txBox="1">
              <a:spLocks noChangeArrowheads="1"/>
            </p:cNvSpPr>
            <p:nvPr/>
          </p:nvSpPr>
          <p:spPr bwMode="auto">
            <a:xfrm>
              <a:off x="4042088" y="3055436"/>
              <a:ext cx="2163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Mixture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cxnSp>
          <p:nvCxnSpPr>
            <p:cNvPr id="80" name="直線矢印コネクタ 97"/>
            <p:cNvCxnSpPr>
              <a:cxnSpLocks noChangeShapeType="1"/>
            </p:cNvCxnSpPr>
            <p:nvPr/>
          </p:nvCxnSpPr>
          <p:spPr bwMode="auto">
            <a:xfrm flipH="1">
              <a:off x="3895165" y="3206002"/>
              <a:ext cx="797325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テキスト ボックス 112"/>
            <p:cNvSpPr txBox="1">
              <a:spLocks noChangeArrowheads="1"/>
            </p:cNvSpPr>
            <p:nvPr/>
          </p:nvSpPr>
          <p:spPr bwMode="auto">
            <a:xfrm>
              <a:off x="4512366" y="2354209"/>
              <a:ext cx="1598612" cy="34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Crucible </a:t>
              </a: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25FE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Al</a:t>
              </a:r>
              <a:r>
                <a:rPr kumimoji="0" lang="en-US" altLang="ko-K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2525FE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2</a:t>
              </a: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25FE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O</a:t>
              </a:r>
              <a:r>
                <a:rPr kumimoji="0" lang="en-US" altLang="ko-K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2525FE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34" charset="-127"/>
                  <a:cs typeface="Calibri" panose="020F0502020204030204" pitchFamily="34" charset="0"/>
                </a:rPr>
                <a:t>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34" charset="-127"/>
                <a:cs typeface="Calibri" panose="020F0502020204030204" pitchFamily="34" charset="0"/>
              </a:endParaRPr>
            </a:p>
          </p:txBody>
        </p:sp>
        <p:cxnSp>
          <p:nvCxnSpPr>
            <p:cNvPr id="99" name="直線矢印コネクタ 113"/>
            <p:cNvCxnSpPr>
              <a:cxnSpLocks noChangeShapeType="1"/>
            </p:cNvCxnSpPr>
            <p:nvPr/>
          </p:nvCxnSpPr>
          <p:spPr bwMode="auto">
            <a:xfrm flipH="1">
              <a:off x="4125335" y="2655518"/>
              <a:ext cx="61100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346387" y="2637275"/>
              <a:ext cx="294746" cy="430725"/>
            </a:xfrm>
            <a:prstGeom prst="roundRect">
              <a:avLst>
                <a:gd name="adj" fmla="val 4075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1" name="타원 100"/>
            <p:cNvSpPr/>
            <p:nvPr/>
          </p:nvSpPr>
          <p:spPr bwMode="auto">
            <a:xfrm>
              <a:off x="2241550" y="2623036"/>
              <a:ext cx="519113" cy="476250"/>
            </a:xfrm>
            <a:prstGeom prst="ellips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直線矢印コネクタ 97"/>
            <p:cNvCxnSpPr>
              <a:cxnSpLocks noChangeShapeType="1"/>
            </p:cNvCxnSpPr>
            <p:nvPr/>
          </p:nvCxnSpPr>
          <p:spPr bwMode="auto">
            <a:xfrm>
              <a:off x="1143000" y="2594230"/>
              <a:ext cx="972000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直線矢印コネクタ 97"/>
            <p:cNvCxnSpPr>
              <a:cxnSpLocks noChangeShapeType="1"/>
            </p:cNvCxnSpPr>
            <p:nvPr/>
          </p:nvCxnSpPr>
          <p:spPr bwMode="auto">
            <a:xfrm>
              <a:off x="2052705" y="1633394"/>
              <a:ext cx="329326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아래쪽 화살표 109"/>
            <p:cNvSpPr/>
            <p:nvPr/>
          </p:nvSpPr>
          <p:spPr bwMode="auto">
            <a:xfrm>
              <a:off x="2317750" y="2419832"/>
              <a:ext cx="138113" cy="144463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아래쪽 화살표 112"/>
            <p:cNvSpPr/>
            <p:nvPr/>
          </p:nvSpPr>
          <p:spPr bwMode="auto">
            <a:xfrm flipV="1">
              <a:off x="2487613" y="1535113"/>
              <a:ext cx="163512" cy="14128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4" name="직선 화살표 연결선 113"/>
            <p:cNvCxnSpPr/>
            <p:nvPr/>
          </p:nvCxnSpPr>
          <p:spPr bwMode="auto">
            <a:xfrm>
              <a:off x="2384426" y="1371600"/>
              <a:ext cx="0" cy="20161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9" name="직선 연결선 118"/>
            <p:cNvCxnSpPr/>
            <p:nvPr/>
          </p:nvCxnSpPr>
          <p:spPr bwMode="auto">
            <a:xfrm>
              <a:off x="2379664" y="1371600"/>
              <a:ext cx="1087437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0" name="직선 연결선 119"/>
            <p:cNvCxnSpPr/>
            <p:nvPr/>
          </p:nvCxnSpPr>
          <p:spPr bwMode="auto">
            <a:xfrm>
              <a:off x="3468688" y="1371600"/>
              <a:ext cx="0" cy="4032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1" name="직선 연결선 120"/>
            <p:cNvCxnSpPr/>
            <p:nvPr/>
          </p:nvCxnSpPr>
          <p:spPr bwMode="auto">
            <a:xfrm>
              <a:off x="3470276" y="1778000"/>
              <a:ext cx="5760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직선 연결선 121"/>
            <p:cNvCxnSpPr/>
            <p:nvPr/>
          </p:nvCxnSpPr>
          <p:spPr bwMode="auto">
            <a:xfrm>
              <a:off x="4512366" y="1775999"/>
              <a:ext cx="5760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3" name="줄무늬가 있는 오른쪽 화살표 122"/>
            <p:cNvSpPr/>
            <p:nvPr/>
          </p:nvSpPr>
          <p:spPr bwMode="auto">
            <a:xfrm>
              <a:off x="2752725" y="2754798"/>
              <a:ext cx="325438" cy="214313"/>
            </a:xfrm>
            <a:prstGeom prst="stripedRightArrow">
              <a:avLst>
                <a:gd name="adj1" fmla="val 58349"/>
                <a:gd name="adj2" fmla="val 56261"/>
              </a:avLst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直線矢印コネクタ 97"/>
            <p:cNvCxnSpPr>
              <a:cxnSpLocks noChangeShapeType="1"/>
            </p:cNvCxnSpPr>
            <p:nvPr/>
          </p:nvCxnSpPr>
          <p:spPr bwMode="auto">
            <a:xfrm flipH="1">
              <a:off x="2687773" y="1889550"/>
              <a:ext cx="313879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TextBox 124"/>
            <p:cNvSpPr txBox="1"/>
            <p:nvPr/>
          </p:nvSpPr>
          <p:spPr bwMode="auto">
            <a:xfrm>
              <a:off x="2799353" y="3521231"/>
              <a:ext cx="2914017" cy="3725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525F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 slag + Graphite powder</a:t>
              </a:r>
            </a:p>
          </p:txBody>
        </p:sp>
        <p:sp>
          <p:nvSpPr>
            <p:cNvPr id="126" name="직사각형 125"/>
            <p:cNvSpPr/>
            <p:nvPr/>
          </p:nvSpPr>
          <p:spPr bwMode="auto">
            <a:xfrm>
              <a:off x="885588" y="1268413"/>
              <a:ext cx="5176002" cy="2646363"/>
            </a:xfrm>
            <a:prstGeom prst="rect">
              <a:avLst/>
            </a:prstGeom>
            <a:noFill/>
            <a:ln w="28575" cap="flat" cmpd="sng" algn="ctr">
              <a:solidFill>
                <a:srgbClr val="FFFFFF">
                  <a:lumMod val="75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41" name="표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61091"/>
              </p:ext>
            </p:extLst>
          </p:nvPr>
        </p:nvGraphicFramePr>
        <p:xfrm>
          <a:off x="5047192" y="851826"/>
          <a:ext cx="3960508" cy="1912699"/>
        </p:xfrm>
        <a:graphic>
          <a:graphicData uri="http://schemas.openxmlformats.org/drawingml/2006/table">
            <a:tbl>
              <a:tblPr/>
              <a:tblGrid>
                <a:gridCol w="182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1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495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Table. Carbon Reduction Condition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80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Temperature (K)</a:t>
                      </a:r>
                      <a:endParaRPr kumimoji="0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굴림" pitchFamily="50" charset="-127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1673, 1773, 1873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0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Reduction Time (min)</a:t>
                      </a:r>
                      <a:endParaRPr kumimoji="0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굴림" pitchFamily="50" charset="-127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20, 40, 80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80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Ar gas flow (ml/min)</a:t>
                      </a:r>
                      <a:endParaRPr kumimoji="0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굴림" pitchFamily="50" charset="-127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500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80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Graphite amount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굴림" pitchFamily="50" charset="-127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100 ~ 200 %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굴림" pitchFamily="50" charset="-127"/>
                          <a:cs typeface="Calibri" panose="020F0502020204030204" pitchFamily="34" charset="0"/>
                        </a:rPr>
                        <a:t>(Stoichiometry)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굴림" pitchFamily="50" charset="-127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2" name="모서리가 둥근 직사각형 141"/>
          <p:cNvSpPr/>
          <p:nvPr/>
        </p:nvSpPr>
        <p:spPr>
          <a:xfrm>
            <a:off x="5112339" y="2836721"/>
            <a:ext cx="3845945" cy="48623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166424" y="2869840"/>
            <a:ext cx="3791860" cy="40011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US" sz="2000" b="1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sz="2000" b="1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+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+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bCO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640278" y="3909925"/>
            <a:ext cx="1056700" cy="4001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/>
          <a:p>
            <a:pPr latinLnBrk="0"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45" name="직사각형 266"/>
          <p:cNvSpPr>
            <a:spLocks noChangeArrowheads="1"/>
          </p:cNvSpPr>
          <p:nvPr/>
        </p:nvSpPr>
        <p:spPr bwMode="auto">
          <a:xfrm>
            <a:off x="4868387" y="3802204"/>
            <a:ext cx="44195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ja-JP" sz="1700" b="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slag and metal: ICP-AES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ja-JP" sz="1700" b="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content in obtained metal: CIP</a:t>
            </a:r>
            <a:endParaRPr lang="ja-JP" altLang="en-US" sz="1700" b="0" baseline="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직사각형 145"/>
              <p:cNvSpPr/>
              <p:nvPr/>
            </p:nvSpPr>
            <p:spPr>
              <a:xfrm>
                <a:off x="92857" y="4753247"/>
                <a:ext cx="8958284" cy="2001035"/>
              </a:xfrm>
              <a:prstGeom prst="rect">
                <a:avLst/>
              </a:prstGeom>
              <a:solidFill>
                <a:srgbClr val="FEF9F4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noAutofit/>
              </a:bodyPr>
              <a:lstStyle/>
              <a:p>
                <a:pPr latinLnBrk="0">
                  <a:lnSpc>
                    <a:spcPct val="125000"/>
                  </a:lnSpc>
                  <a:spcAft>
                    <a:spcPts val="800"/>
                  </a:spcAft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Total mass of Slag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(g) =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400" b="1" i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</m:oMath>
                </a14:m>
                <a:r>
                  <a:rPr lang="en-US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CaO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Initial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ko-KR" sz="1400" b="1" i="1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ko-KR" sz="1400" b="1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mass</m:t>
                        </m:r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% </m:t>
                        </m:r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CaO</m:t>
                        </m:r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Analyzed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After</m:t>
                        </m:r>
                      </m:sup>
                    </m:sSubSup>
                  </m:oMath>
                </a14:m>
                <a:endParaRPr lang="en-US" altLang="ko-KR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atinLnBrk="0">
                  <a:lnSpc>
                    <a:spcPct val="125000"/>
                  </a:lnSpc>
                  <a:spcAft>
                    <a:spcPts val="800"/>
                  </a:spcAft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Total mass of Metal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(g)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Metal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After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= (</m:t>
                    </m:r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FeO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Initial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400" b="1" i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FeO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After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  </m:t>
                    </m:r>
                    <m:r>
                      <m:rPr>
                        <m:nor/>
                      </m:rPr>
                      <a:rPr lang="en-US" altLang="ko-KR" sz="1400" b="1" i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f>
                      <m:f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𝑴𝑭𝒆</m:t>
                        </m:r>
                      </m:num>
                      <m:den>
                        <m:r>
                          <a:rPr lang="en-US" altLang="ko-KR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𝑴𝑭𝒆𝑶</m:t>
                        </m:r>
                      </m:den>
                    </m:f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ko-KR" sz="1400" b="1" i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/100</m:t>
                    </m:r>
                    <m:r>
                      <m:rPr>
                        <m:nor/>
                      </m:rPr>
                      <a:rPr lang="en-US" altLang="ko-KR" sz="1400" b="1" i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altLang="ko-KR" sz="1400" b="1" i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ko-KR" altLang="ko-KR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mass</m:t>
                        </m:r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% </m:t>
                        </m:r>
                        <m:r>
                          <m:rPr>
                            <m:nor/>
                          </m:rPr>
                          <a:rPr lang="en-US" altLang="ko-KR" sz="1400" b="1" i="0" smtClean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FeO</m:t>
                        </m:r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Analyzed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ko-KR" sz="1400" b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After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4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14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  <a:cs typeface="Calibri" panose="020F0502020204030204" pitchFamily="34" charset="0"/>
                </a:endParaRPr>
              </a:p>
              <a:p>
                <a:pPr marL="800100" indent="-257175" latinLnBrk="0">
                  <a:lnSpc>
                    <a:spcPct val="125000"/>
                  </a:lnSpc>
                  <a:spcAft>
                    <a:spcPts val="8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W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P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(g) 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in Metal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 = Total metal mass (g) x [P %] 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after reduction  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/ 100</a:t>
                </a:r>
              </a:p>
              <a:p>
                <a:pPr marL="800100" indent="-257175" latinLnBrk="0">
                  <a:lnSpc>
                    <a:spcPct val="125000"/>
                  </a:lnSpc>
                  <a:spcAft>
                    <a:spcPts val="8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kern="0" dirty="0" err="1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W</a:t>
                </a:r>
                <a:r>
                  <a:rPr lang="en-US" sz="1400" kern="0" baseline="-25000" dirty="0" err="1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Mn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(g) 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in Metal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 = Total metal mass (g) x [</a:t>
                </a:r>
                <a:r>
                  <a:rPr lang="en-US" sz="1400" kern="0" dirty="0" err="1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Mn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 %] </a:t>
                </a:r>
                <a:r>
                  <a:rPr lang="en-US" sz="1400" kern="0" baseline="-250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after reduction 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Calibri" panose="020F0502020204030204" pitchFamily="34" charset="0"/>
                  </a:rPr>
                  <a:t>/ 100</a:t>
                </a:r>
              </a:p>
            </p:txBody>
          </p:sp>
        </mc:Choice>
        <mc:Fallback xmlns="">
          <p:sp>
            <p:nvSpPr>
              <p:cNvPr id="146" name="직사각형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" y="4753247"/>
                <a:ext cx="8958284" cy="2001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직사각형 146"/>
              <p:cNvSpPr/>
              <p:nvPr/>
            </p:nvSpPr>
            <p:spPr>
              <a:xfrm>
                <a:off x="5600097" y="5783956"/>
                <a:ext cx="3465576" cy="6924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8890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ko-KR" altLang="ko-K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0" lang="en-US" altLang="ko-KR" sz="1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ko-KR" sz="1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m:rPr>
                            <m:nor/>
                          </m:rPr>
                          <a:rPr kumimoji="0" lang="en-US" altLang="ko-KR" sz="1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Y</m:t>
                        </m:r>
                      </m:sup>
                    </m:sSubSup>
                  </m:oMath>
                </a14:m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Weight of X phase and Y state</a:t>
                </a:r>
                <a:endParaRPr kumimoji="0" lang="ko-KR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8890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MX </a:t>
                </a:r>
                <a:r>
                  <a: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= Molecular Number of X</a:t>
                </a:r>
                <a:endParaRPr kumimoji="0" lang="ko-KR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7" name="직사각형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97" y="5783956"/>
                <a:ext cx="3465576" cy="692497"/>
              </a:xfrm>
              <a:prstGeom prst="rect">
                <a:avLst/>
              </a:prstGeom>
              <a:blipFill rotWithShape="1">
                <a:blip r:embed="rId6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47"/>
          <p:cNvSpPr txBox="1"/>
          <p:nvPr/>
        </p:nvSpPr>
        <p:spPr>
          <a:xfrm>
            <a:off x="18976" y="4180488"/>
            <a:ext cx="28777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Mass Balance Calculation</a:t>
            </a:r>
          </a:p>
        </p:txBody>
      </p:sp>
      <p:cxnSp>
        <p:nvCxnSpPr>
          <p:cNvPr id="149" name="직선 연결선 268"/>
          <p:cNvCxnSpPr>
            <a:cxnSpLocks noChangeShapeType="1"/>
          </p:cNvCxnSpPr>
          <p:nvPr/>
        </p:nvCxnSpPr>
        <p:spPr bwMode="auto">
          <a:xfrm>
            <a:off x="35718" y="4616074"/>
            <a:ext cx="9072563" cy="0"/>
          </a:xfrm>
          <a:prstGeom prst="line">
            <a:avLst/>
          </a:prstGeom>
          <a:noFill/>
          <a:ln w="38100" algn="ctr">
            <a:solidFill>
              <a:srgbClr val="9F43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465027" y="3332440"/>
            <a:ext cx="14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Fe, P, </a:t>
            </a:r>
            <a:r>
              <a:rPr lang="en-US" altLang="ko-K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endParaRPr lang="ko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0" y="3459"/>
            <a:ext cx="9144000" cy="495510"/>
          </a:xfrm>
          <a:prstGeom prst="rect">
            <a:avLst/>
          </a:prstGeom>
          <a:solidFill>
            <a:srgbClr val="FDFBFF"/>
          </a:solidFill>
          <a:ln>
            <a:noFill/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127000">
                  <a:srgbClr val="F4793B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タイトル 1"/>
          <p:cNvSpPr txBox="1">
            <a:spLocks/>
          </p:cNvSpPr>
          <p:nvPr/>
        </p:nvSpPr>
        <p:spPr>
          <a:xfrm>
            <a:off x="121260" y="-9918"/>
            <a:ext cx="9022740" cy="4679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latinLnBrk="1">
              <a:lnSpc>
                <a:spcPct val="100000"/>
              </a:lnSpc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2.1 Experimental method : Reduction experiment</a:t>
            </a:r>
            <a:endParaRPr lang="ko-KR" altLang="en-US" sz="24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>
            <a:off x="0" y="520131"/>
            <a:ext cx="892974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C4F9-3956-406B-9FD2-F996F82F9961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094" y="3476389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Fig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. Experimental apparatus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맑은 고딕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맑은 고딕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맑은 고딕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56042</TotalTime>
  <Words>2449</Words>
  <Application>Microsoft Office PowerPoint</Application>
  <PresentationFormat>画面に合わせる (4:3)</PresentationFormat>
  <Paragraphs>567</Paragraphs>
  <Slides>22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October</dc:title>
  <dc:creator>shin dongjun</dc:creator>
  <cp:lastModifiedBy>KITAMURA SHINYA</cp:lastModifiedBy>
  <cp:revision>1179</cp:revision>
  <cp:lastPrinted>2019-01-15T15:21:31Z</cp:lastPrinted>
  <dcterms:created xsi:type="dcterms:W3CDTF">2015-11-01T18:37:40Z</dcterms:created>
  <dcterms:modified xsi:type="dcterms:W3CDTF">2019-04-03T07:23:57Z</dcterms:modified>
</cp:coreProperties>
</file>